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6"/>
  </p:notesMasterIdLst>
  <p:sldIdLst>
    <p:sldId id="256" r:id="rId2"/>
    <p:sldId id="257" r:id="rId3"/>
    <p:sldId id="258" r:id="rId4"/>
    <p:sldId id="259" r:id="rId5"/>
    <p:sldId id="260" r:id="rId6"/>
    <p:sldId id="261" r:id="rId7"/>
    <p:sldId id="269" r:id="rId8"/>
    <p:sldId id="268" r:id="rId9"/>
    <p:sldId id="262" r:id="rId10"/>
    <p:sldId id="263" r:id="rId11"/>
    <p:sldId id="264" r:id="rId12"/>
    <p:sldId id="265" r:id="rId13"/>
    <p:sldId id="266" r:id="rId14"/>
    <p:sldId id="26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A5579-5FAE-4D79-BADB-24F448772159}" type="datetimeFigureOut">
              <a:rPr lang="en-IN" smtClean="0"/>
              <a:t>19-01-2023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BD690-5D1C-4A22-A83F-72B087D8A357}" type="slidenum">
              <a:rPr lang="en-IN" smtClean="0"/>
              <a:t>‹#›</a:t>
            </a:fld>
            <a:endParaRPr lang="en-IN"/>
          </a:p>
        </p:txBody>
      </p:sp>
    </p:spTree>
    <p:extLst>
      <p:ext uri="{BB962C8B-B14F-4D97-AF65-F5344CB8AC3E}">
        <p14:creationId xmlns:p14="http://schemas.microsoft.com/office/powerpoint/2010/main" val="187943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oundRect">
            <a:avLst>
              <a:gd name="adj" fmla="val 10194"/>
            </a:avLst>
          </a:prstGeom>
        </p:spPr>
        <p:style>
          <a:lnRef idx="1">
            <a:schemeClr val="accent4"/>
          </a:lnRef>
          <a:fillRef idx="2">
            <a:schemeClr val="accent4"/>
          </a:fillRef>
          <a:effectRef idx="1">
            <a:schemeClr val="accent4"/>
          </a:effectRef>
          <a:fontRef idx="none"/>
        </p:style>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chor="ctr">
            <a:normAutofit/>
          </a:bodyPr>
          <a:lstStyle>
            <a:lvl1pPr marL="0" indent="0" algn="ctr">
              <a:buNone/>
              <a:defRPr sz="2800" b="1">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E245C03C-4E4B-456A-82F7-0C8C80F802A4}" type="datetime1">
              <a:rPr lang="en-IN" smtClean="0"/>
              <a:pPr/>
              <a:t>19-01-2023</a:t>
            </a:fld>
            <a:endParaRPr lang="en-IN"/>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DFB7573-0EEC-4F18-B4D8-B9624EC7F9C7}" type="slidenum">
              <a:rPr lang="en-IN" smtClean="0"/>
              <a:pPr/>
              <a:t>‹#›</a:t>
            </a:fld>
            <a:endParaRPr lang="en-IN"/>
          </a:p>
        </p:txBody>
      </p:sp>
    </p:spTree>
    <p:extLst>
      <p:ext uri="{BB962C8B-B14F-4D97-AF65-F5344CB8AC3E}">
        <p14:creationId xmlns:p14="http://schemas.microsoft.com/office/powerpoint/2010/main" val="471388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A53856-92C1-48E2-A678-16485DB25C68}" type="datetime1">
              <a:rPr lang="en-IN" smtClean="0"/>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t>‹#›</a:t>
            </a:fld>
            <a:endParaRPr lang="en-IN"/>
          </a:p>
        </p:txBody>
      </p:sp>
    </p:spTree>
    <p:extLst>
      <p:ext uri="{BB962C8B-B14F-4D97-AF65-F5344CB8AC3E}">
        <p14:creationId xmlns:p14="http://schemas.microsoft.com/office/powerpoint/2010/main" val="3210433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39461-CAE6-476C-8ED6-DBF4B56C1ADD}" type="datetime1">
              <a:rPr lang="en-IN" smtClean="0"/>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t>‹#›</a:t>
            </a:fld>
            <a:endParaRPr lang="en-IN"/>
          </a:p>
        </p:txBody>
      </p:sp>
    </p:spTree>
    <p:extLst>
      <p:ext uri="{BB962C8B-B14F-4D97-AF65-F5344CB8AC3E}">
        <p14:creationId xmlns:p14="http://schemas.microsoft.com/office/powerpoint/2010/main" val="29174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A8749E-3FF3-41B2-B4DE-BB379C572509}" type="datetime1">
              <a:rPr lang="en-IN" smtClean="0"/>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t>‹#›</a:t>
            </a:fld>
            <a:endParaRPr lang="en-IN"/>
          </a:p>
        </p:txBody>
      </p:sp>
      <p:cxnSp>
        <p:nvCxnSpPr>
          <p:cNvPr id="8" name="Straight Connector 7">
            <a:extLst>
              <a:ext uri="{FF2B5EF4-FFF2-40B4-BE49-F238E27FC236}">
                <a16:creationId xmlns:a16="http://schemas.microsoft.com/office/drawing/2014/main" id="{95D1B65D-8994-4450-B653-98A64B0BFF72}"/>
              </a:ext>
            </a:extLst>
          </p:cNvPr>
          <p:cNvCxnSpPr/>
          <p:nvPr userDrawn="1"/>
        </p:nvCxnSpPr>
        <p:spPr>
          <a:xfrm>
            <a:off x="0" y="6272613"/>
            <a:ext cx="9144000" cy="0"/>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7535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02FD6B-8032-4829-B4E8-B5A13942ACB1}" type="datetime1">
              <a:rPr lang="en-IN" smtClean="0"/>
              <a:t>19-01-2023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t>‹#›</a:t>
            </a:fld>
            <a:endParaRPr lang="en-IN"/>
          </a:p>
        </p:txBody>
      </p:sp>
    </p:spTree>
    <p:extLst>
      <p:ext uri="{BB962C8B-B14F-4D97-AF65-F5344CB8AC3E}">
        <p14:creationId xmlns:p14="http://schemas.microsoft.com/office/powerpoint/2010/main" val="407693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30B156-E9C2-4089-BE8B-039826BBCF49}" type="datetime1">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B7573-0EEC-4F18-B4D8-B9624EC7F9C7}" type="slidenum">
              <a:rPr lang="en-IN" smtClean="0"/>
              <a:t>‹#›</a:t>
            </a:fld>
            <a:endParaRPr lang="en-IN"/>
          </a:p>
        </p:txBody>
      </p:sp>
    </p:spTree>
    <p:extLst>
      <p:ext uri="{BB962C8B-B14F-4D97-AF65-F5344CB8AC3E}">
        <p14:creationId xmlns:p14="http://schemas.microsoft.com/office/powerpoint/2010/main" val="4112646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AA8F2-CEBB-42F2-ABB5-DBEDC54A2724}" type="datetime1">
              <a:rPr lang="en-IN" smtClean="0"/>
              <a:t>19-01-2023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FB7573-0EEC-4F18-B4D8-B9624EC7F9C7}" type="slidenum">
              <a:rPr lang="en-IN" smtClean="0"/>
              <a:t>‹#›</a:t>
            </a:fld>
            <a:endParaRPr lang="en-IN"/>
          </a:p>
        </p:txBody>
      </p:sp>
    </p:spTree>
    <p:extLst>
      <p:ext uri="{BB962C8B-B14F-4D97-AF65-F5344CB8AC3E}">
        <p14:creationId xmlns:p14="http://schemas.microsoft.com/office/powerpoint/2010/main" val="187389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A4DCA7-BC2C-498A-8892-C3DA341BAC80}" type="datetime1">
              <a:rPr lang="en-IN" smtClean="0"/>
              <a:t>19-01-2023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FB7573-0EEC-4F18-B4D8-B9624EC7F9C7}" type="slidenum">
              <a:rPr lang="en-IN" smtClean="0"/>
              <a:t>‹#›</a:t>
            </a:fld>
            <a:endParaRPr lang="en-IN"/>
          </a:p>
        </p:txBody>
      </p:sp>
    </p:spTree>
    <p:extLst>
      <p:ext uri="{BB962C8B-B14F-4D97-AF65-F5344CB8AC3E}">
        <p14:creationId xmlns:p14="http://schemas.microsoft.com/office/powerpoint/2010/main" val="57464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6EF9A9-599A-4B35-AA32-0CE3A73C181A}" type="datetime1">
              <a:rPr lang="en-IN" smtClean="0"/>
              <a:t>19-01-2023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FB7573-0EEC-4F18-B4D8-B9624EC7F9C7}" type="slidenum">
              <a:rPr lang="en-IN" smtClean="0"/>
              <a:t>‹#›</a:t>
            </a:fld>
            <a:endParaRPr lang="en-IN"/>
          </a:p>
        </p:txBody>
      </p:sp>
    </p:spTree>
    <p:extLst>
      <p:ext uri="{BB962C8B-B14F-4D97-AF65-F5344CB8AC3E}">
        <p14:creationId xmlns:p14="http://schemas.microsoft.com/office/powerpoint/2010/main" val="52400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88FD7-AC07-442D-84DA-2C9F324FA9B7}" type="datetime1">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B7573-0EEC-4F18-B4D8-B9624EC7F9C7}" type="slidenum">
              <a:rPr lang="en-IN" smtClean="0"/>
              <a:t>‹#›</a:t>
            </a:fld>
            <a:endParaRPr lang="en-IN"/>
          </a:p>
        </p:txBody>
      </p:sp>
    </p:spTree>
    <p:extLst>
      <p:ext uri="{BB962C8B-B14F-4D97-AF65-F5344CB8AC3E}">
        <p14:creationId xmlns:p14="http://schemas.microsoft.com/office/powerpoint/2010/main" val="764636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D60739-263C-4AC0-908C-23A0496DBB8C}" type="datetime1">
              <a:rPr lang="en-IN" smtClean="0"/>
              <a:t>19-01-2023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B7573-0EEC-4F18-B4D8-B9624EC7F9C7}" type="slidenum">
              <a:rPr lang="en-IN" smtClean="0"/>
              <a:t>‹#›</a:t>
            </a:fld>
            <a:endParaRPr lang="en-IN"/>
          </a:p>
        </p:txBody>
      </p:sp>
    </p:spTree>
    <p:extLst>
      <p:ext uri="{BB962C8B-B14F-4D97-AF65-F5344CB8AC3E}">
        <p14:creationId xmlns:p14="http://schemas.microsoft.com/office/powerpoint/2010/main" val="1130462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007" y="222192"/>
            <a:ext cx="8785077" cy="632387"/>
          </a:xfrm>
          <a:prstGeom prst="roundRect">
            <a:avLst/>
          </a:prstGeom>
          <a:ln/>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88006" y="1008404"/>
            <a:ext cx="8785077" cy="51958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8006" y="6363177"/>
            <a:ext cx="1187867" cy="365125"/>
          </a:xfrm>
          <a:prstGeom prst="rect">
            <a:avLst/>
          </a:prstGeom>
        </p:spPr>
        <p:txBody>
          <a:bodyPr vert="horz" lIns="91440" tIns="45720" rIns="91440" bIns="45720" rtlCol="0" anchor="ctr"/>
          <a:lstStyle>
            <a:lvl1pPr algn="l">
              <a:defRPr sz="1400" b="1">
                <a:solidFill>
                  <a:schemeClr val="tx1"/>
                </a:solidFill>
                <a:latin typeface="Leelawadee" panose="020B0502040204020203" pitchFamily="34" charset="-34"/>
                <a:cs typeface="Leelawadee" panose="020B0502040204020203" pitchFamily="34" charset="-34"/>
              </a:defRPr>
            </a:lvl1pPr>
          </a:lstStyle>
          <a:p>
            <a:fld id="{6AF89DF0-7DAD-40C2-A6C2-6C23C0306B67}" type="datetime1">
              <a:rPr lang="en-IN" smtClean="0"/>
              <a:pPr/>
              <a:t>19-01-2023</a:t>
            </a:fld>
            <a:endParaRPr lang="en-IN" dirty="0"/>
          </a:p>
        </p:txBody>
      </p:sp>
      <p:sp>
        <p:nvSpPr>
          <p:cNvPr id="5" name="Footer Placeholder 4"/>
          <p:cNvSpPr>
            <a:spLocks noGrp="1"/>
          </p:cNvSpPr>
          <p:nvPr>
            <p:ph type="ftr" sz="quarter" idx="3"/>
          </p:nvPr>
        </p:nvSpPr>
        <p:spPr>
          <a:xfrm>
            <a:off x="1418603" y="6364897"/>
            <a:ext cx="6905001" cy="365125"/>
          </a:xfrm>
          <a:prstGeom prst="rect">
            <a:avLst/>
          </a:prstGeom>
        </p:spPr>
        <p:txBody>
          <a:bodyPr vert="horz" lIns="91440" tIns="45720" rIns="91440" bIns="45720" rtlCol="0" anchor="ctr"/>
          <a:lstStyle>
            <a:lvl1pPr algn="ctr">
              <a:defRPr sz="1400" b="1">
                <a:solidFill>
                  <a:schemeClr val="tx1"/>
                </a:solidFill>
                <a:latin typeface="Leelawadee" panose="020B0502040204020203" pitchFamily="34" charset="-34"/>
                <a:cs typeface="Leelawadee" panose="020B0502040204020203" pitchFamily="34" charset="-34"/>
              </a:defRPr>
            </a:lvl1pPr>
          </a:lstStyle>
          <a:p>
            <a:endParaRPr lang="en-IN" dirty="0"/>
          </a:p>
        </p:txBody>
      </p:sp>
      <p:sp>
        <p:nvSpPr>
          <p:cNvPr id="6" name="Slide Number Placeholder 5"/>
          <p:cNvSpPr>
            <a:spLocks noGrp="1"/>
          </p:cNvSpPr>
          <p:nvPr>
            <p:ph type="sldNum" sz="quarter" idx="4"/>
          </p:nvPr>
        </p:nvSpPr>
        <p:spPr>
          <a:xfrm>
            <a:off x="8417606" y="6364896"/>
            <a:ext cx="538387" cy="365125"/>
          </a:xfrm>
          <a:prstGeom prst="rect">
            <a:avLst/>
          </a:prstGeom>
        </p:spPr>
        <p:txBody>
          <a:bodyPr vert="horz" lIns="91440" tIns="45720" rIns="91440" bIns="45720" rtlCol="0" anchor="ctr"/>
          <a:lstStyle>
            <a:lvl1pPr algn="r">
              <a:defRPr sz="1400" b="1">
                <a:solidFill>
                  <a:schemeClr val="tx1"/>
                </a:solidFill>
                <a:latin typeface="Leelawadee" panose="020B0502040204020203" pitchFamily="34" charset="-34"/>
                <a:cs typeface="Leelawadee" panose="020B0502040204020203" pitchFamily="34" charset="-34"/>
              </a:defRPr>
            </a:lvl1pPr>
          </a:lstStyle>
          <a:p>
            <a:fld id="{ADFB7573-0EEC-4F18-B4D8-B9624EC7F9C7}" type="slidenum">
              <a:rPr lang="en-IN" smtClean="0"/>
              <a:pPr/>
              <a:t>‹#›</a:t>
            </a:fld>
            <a:endParaRPr lang="en-IN"/>
          </a:p>
        </p:txBody>
      </p:sp>
    </p:spTree>
    <p:extLst>
      <p:ext uri="{BB962C8B-B14F-4D97-AF65-F5344CB8AC3E}">
        <p14:creationId xmlns:p14="http://schemas.microsoft.com/office/powerpoint/2010/main" val="18789540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000" b="1" kern="1200">
          <a:solidFill>
            <a:schemeClr val="tx1"/>
          </a:solidFill>
          <a:latin typeface="Leelawadee" panose="020B0502040204020203" pitchFamily="34" charset="-34"/>
          <a:ea typeface="+mj-ea"/>
          <a:cs typeface="Leelawadee" panose="020B0502040204020203" pitchFamily="34"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C00000"/>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C00000"/>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hyperlink" Target="https://www.instructables.com/id/Bluetooth-Controlled-Robotic-Car-Using-Arduino/" TargetMode="External"/><Relationship Id="rId1" Type="http://schemas.openxmlformats.org/officeDocument/2006/relationships/slideLayout" Target="../slideLayouts/slideLayout2.xml"/><Relationship Id="rId4" Type="http://schemas.openxmlformats.org/officeDocument/2006/relationships/hyperlink" Target="https://www.adafruit.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E162-9269-475D-82BD-7ED6F020D39C}"/>
              </a:ext>
            </a:extLst>
          </p:cNvPr>
          <p:cNvSpPr>
            <a:spLocks noGrp="1"/>
          </p:cNvSpPr>
          <p:nvPr>
            <p:ph type="ctrTitle"/>
          </p:nvPr>
        </p:nvSpPr>
        <p:spPr>
          <a:xfrm>
            <a:off x="265176" y="310896"/>
            <a:ext cx="8641080" cy="1655763"/>
          </a:xfrm>
        </p:spPr>
        <p:style>
          <a:lnRef idx="1">
            <a:schemeClr val="accent4"/>
          </a:lnRef>
          <a:fillRef idx="2">
            <a:schemeClr val="accent4"/>
          </a:fillRef>
          <a:effectRef idx="1">
            <a:schemeClr val="accent4"/>
          </a:effectRef>
          <a:fontRef idx="minor">
            <a:schemeClr val="dk1"/>
          </a:fontRef>
        </p:style>
        <p:txBody>
          <a:bodyPr>
            <a:normAutofit fontScale="90000"/>
          </a:bodyPr>
          <a:lstStyle/>
          <a:p>
            <a:r>
              <a:rPr lang="en-US" sz="3200" dirty="0">
                <a:solidFill>
                  <a:srgbClr val="FF0000"/>
                </a:solidFill>
                <a:cs typeface="Leelawadee" panose="020B0502040204020203"/>
              </a:rPr>
              <a:t>Internet of Things Project using Python (CSE 4110)</a:t>
            </a:r>
            <a:br>
              <a:rPr lang="en-US" sz="3200" dirty="0">
                <a:solidFill>
                  <a:srgbClr val="FF0000"/>
                </a:solidFill>
                <a:cs typeface="Leelawadee" panose="020B0502040204020203"/>
              </a:rPr>
            </a:br>
            <a:r>
              <a:rPr lang="en-US" sz="2700" b="0" dirty="0">
                <a:cs typeface="Leelawadee" panose="020B0502040204020203"/>
              </a:rPr>
              <a:t>End-Term Project Presentation on</a:t>
            </a:r>
            <a:br>
              <a:rPr lang="en-US" dirty="0">
                <a:cs typeface="Leelawadee" panose="020B0502040204020203"/>
              </a:rPr>
            </a:br>
            <a:r>
              <a:rPr lang="en-US" sz="4000" dirty="0">
                <a:cs typeface="Leelawadee" panose="020B0502040204020203"/>
              </a:rPr>
              <a:t>Omni-Directional Bluetooth Controlled Car</a:t>
            </a:r>
            <a:endParaRPr lang="en-IN" dirty="0">
              <a:cs typeface="Leelawadee" panose="020B0502040204020203"/>
            </a:endParaRPr>
          </a:p>
        </p:txBody>
      </p:sp>
      <p:sp>
        <p:nvSpPr>
          <p:cNvPr id="4" name="Subtitle 2">
            <a:extLst>
              <a:ext uri="{FF2B5EF4-FFF2-40B4-BE49-F238E27FC236}">
                <a16:creationId xmlns:a16="http://schemas.microsoft.com/office/drawing/2014/main" id="{CBF480FF-180A-4C81-A907-DD371FF4ACE9}"/>
              </a:ext>
            </a:extLst>
          </p:cNvPr>
          <p:cNvSpPr txBox="1">
            <a:spLocks/>
          </p:cNvSpPr>
          <p:nvPr/>
        </p:nvSpPr>
        <p:spPr>
          <a:xfrm>
            <a:off x="5368290" y="2197068"/>
            <a:ext cx="3306318" cy="22951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5">
                    <a:lumMod val="75000"/>
                  </a:schemeClr>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Book Antiqua" panose="0204060205030503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Book Antiqua" panose="0204060205030503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5">
                    <a:lumMod val="75000"/>
                  </a:schemeClr>
                </a:solidFill>
                <a:latin typeface="Book Antiqua" panose="0204060205030503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FF0000"/>
                </a:solidFill>
              </a:rPr>
              <a:t>Presented by</a:t>
            </a:r>
          </a:p>
          <a:p>
            <a:r>
              <a:rPr lang="en-US" dirty="0" err="1">
                <a:solidFill>
                  <a:schemeClr val="tx1"/>
                </a:solidFill>
              </a:rPr>
              <a:t>Mr.Ashwini</a:t>
            </a:r>
            <a:r>
              <a:rPr lang="en-US" dirty="0">
                <a:solidFill>
                  <a:schemeClr val="tx1"/>
                </a:solidFill>
              </a:rPr>
              <a:t> Kumar Behera</a:t>
            </a:r>
          </a:p>
          <a:p>
            <a:r>
              <a:rPr lang="en-US" dirty="0" err="1">
                <a:solidFill>
                  <a:schemeClr val="tx1"/>
                </a:solidFill>
              </a:rPr>
              <a:t>Mr.Ratikanta</a:t>
            </a:r>
            <a:r>
              <a:rPr lang="en-US" dirty="0">
                <a:solidFill>
                  <a:schemeClr val="tx1"/>
                </a:solidFill>
              </a:rPr>
              <a:t> Sahoo</a:t>
            </a:r>
          </a:p>
          <a:p>
            <a:r>
              <a:rPr lang="en-US" dirty="0" err="1">
                <a:solidFill>
                  <a:schemeClr val="tx1"/>
                </a:solidFill>
              </a:rPr>
              <a:t>Mr.Amitosh</a:t>
            </a:r>
            <a:r>
              <a:rPr lang="en-US" dirty="0">
                <a:solidFill>
                  <a:schemeClr val="tx1"/>
                </a:solidFill>
              </a:rPr>
              <a:t> Mahapatra</a:t>
            </a:r>
          </a:p>
          <a:p>
            <a:r>
              <a:rPr lang="en-US" dirty="0">
                <a:solidFill>
                  <a:schemeClr val="tx1"/>
                </a:solidFill>
              </a:rPr>
              <a:t>Mr. </a:t>
            </a:r>
            <a:r>
              <a:rPr lang="en-US" dirty="0" err="1">
                <a:solidFill>
                  <a:schemeClr val="tx1"/>
                </a:solidFill>
              </a:rPr>
              <a:t>Sushovan</a:t>
            </a:r>
            <a:r>
              <a:rPr lang="en-US" dirty="0">
                <a:solidFill>
                  <a:schemeClr val="tx1"/>
                </a:solidFill>
              </a:rPr>
              <a:t> Kar</a:t>
            </a:r>
          </a:p>
        </p:txBody>
      </p:sp>
      <p:pic>
        <p:nvPicPr>
          <p:cNvPr id="5" name="Picture">
            <a:extLst>
              <a:ext uri="{FF2B5EF4-FFF2-40B4-BE49-F238E27FC236}">
                <a16:creationId xmlns:a16="http://schemas.microsoft.com/office/drawing/2014/main" id="{FDF4EF9C-1C59-4B21-AC6D-C604B3D05DC8}"/>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520440" y="2550478"/>
            <a:ext cx="1847850" cy="1847215"/>
          </a:xfrm>
          <a:prstGeom prst="rect">
            <a:avLst/>
          </a:prstGeom>
          <a:noFill/>
          <a:ln w="9525">
            <a:noFill/>
            <a:miter lim="800000"/>
            <a:headEnd/>
            <a:tailEnd/>
          </a:ln>
        </p:spPr>
      </p:pic>
      <p:sp>
        <p:nvSpPr>
          <p:cNvPr id="6" name="Subtitle 2">
            <a:extLst>
              <a:ext uri="{FF2B5EF4-FFF2-40B4-BE49-F238E27FC236}">
                <a16:creationId xmlns:a16="http://schemas.microsoft.com/office/drawing/2014/main" id="{775B10EB-3668-4404-A943-B17C14B6DFE1}"/>
              </a:ext>
            </a:extLst>
          </p:cNvPr>
          <p:cNvSpPr txBox="1">
            <a:spLocks/>
          </p:cNvSpPr>
          <p:nvPr/>
        </p:nvSpPr>
        <p:spPr>
          <a:xfrm>
            <a:off x="265176" y="5175503"/>
            <a:ext cx="8409432" cy="11475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5">
                    <a:lumMod val="75000"/>
                  </a:schemeClr>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Book Antiqua" panose="0204060205030503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Book Antiqua" panose="0204060205030503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5">
                    <a:lumMod val="75000"/>
                  </a:schemeClr>
                </a:solidFill>
                <a:latin typeface="Book Antiqua" panose="0204060205030503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Title 1">
            <a:extLst>
              <a:ext uri="{FF2B5EF4-FFF2-40B4-BE49-F238E27FC236}">
                <a16:creationId xmlns:a16="http://schemas.microsoft.com/office/drawing/2014/main" id="{D56E70F7-CC93-4CD3-83E5-7FA138D63B4F}"/>
              </a:ext>
            </a:extLst>
          </p:cNvPr>
          <p:cNvSpPr txBox="1">
            <a:spLocks/>
          </p:cNvSpPr>
          <p:nvPr/>
        </p:nvSpPr>
        <p:spPr>
          <a:xfrm>
            <a:off x="265176" y="4782311"/>
            <a:ext cx="8641080" cy="1830863"/>
          </a:xfrm>
          <a:prstGeom prst="roundRect">
            <a:avLst/>
          </a:prstGeom>
          <a:ln/>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b">
            <a:normAutofit/>
          </a:bodyPr>
          <a:lstStyle>
            <a:lvl1pPr algn="ctr" defTabSz="914400">
              <a:lnSpc>
                <a:spcPct val="90000"/>
              </a:lnSpc>
              <a:spcBef>
                <a:spcPct val="0"/>
              </a:spcBef>
              <a:buNone/>
              <a:defRPr sz="3200" b="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000" dirty="0">
                <a:cs typeface="Leelawadee" panose="020B0502040204020203"/>
              </a:rPr>
              <a:t>Department of Computer Science and Engineering</a:t>
            </a:r>
          </a:p>
          <a:p>
            <a:r>
              <a:rPr lang="en-US" sz="2400" b="1" dirty="0">
                <a:cs typeface="Leelawadee" panose="020B0502040204020203"/>
              </a:rPr>
              <a:t>Institute of Technical Education &amp; Research (FET)</a:t>
            </a:r>
          </a:p>
          <a:p>
            <a:endParaRPr lang="en-US" sz="2400" dirty="0">
              <a:cs typeface="Leelawadee" panose="020B0502040204020203"/>
            </a:endParaRPr>
          </a:p>
          <a:p>
            <a:r>
              <a:rPr lang="en-US" sz="2400" b="1" dirty="0" err="1">
                <a:cs typeface="Leelawadee" panose="020B0502040204020203"/>
              </a:rPr>
              <a:t>Siksha</a:t>
            </a:r>
            <a:r>
              <a:rPr lang="en-US" sz="2400" b="1" dirty="0">
                <a:cs typeface="Leelawadee" panose="020B0502040204020203"/>
              </a:rPr>
              <a:t> ‘O’ </a:t>
            </a:r>
            <a:r>
              <a:rPr lang="en-US" sz="2400" b="1" dirty="0" err="1">
                <a:cs typeface="Leelawadee" panose="020B0502040204020203"/>
              </a:rPr>
              <a:t>Anusandhan</a:t>
            </a:r>
            <a:r>
              <a:rPr lang="en-US" sz="2400" b="1" dirty="0">
                <a:cs typeface="Leelawadee" panose="020B0502040204020203"/>
              </a:rPr>
              <a:t> Deemed to be University, Bhubaneswar</a:t>
            </a:r>
          </a:p>
          <a:p>
            <a:r>
              <a:rPr lang="en-US" sz="1800" dirty="0">
                <a:cs typeface="Leelawadee" panose="020B0502040204020203"/>
              </a:rPr>
              <a:t>January, 2023</a:t>
            </a:r>
            <a:endParaRPr lang="en-IN" sz="1800" dirty="0">
              <a:cs typeface="Leelawadee" panose="020B0502040204020203"/>
            </a:endParaRPr>
          </a:p>
        </p:txBody>
      </p:sp>
      <p:sp>
        <p:nvSpPr>
          <p:cNvPr id="10" name="Subtitle 2">
            <a:extLst>
              <a:ext uri="{FF2B5EF4-FFF2-40B4-BE49-F238E27FC236}">
                <a16:creationId xmlns:a16="http://schemas.microsoft.com/office/drawing/2014/main" id="{A7C70226-76A6-C7B8-AA43-B78C6A247E87}"/>
              </a:ext>
            </a:extLst>
          </p:cNvPr>
          <p:cNvSpPr txBox="1">
            <a:spLocks/>
          </p:cNvSpPr>
          <p:nvPr/>
        </p:nvSpPr>
        <p:spPr>
          <a:xfrm>
            <a:off x="-100160" y="2739749"/>
            <a:ext cx="3803594" cy="146867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rgbClr val="C00000"/>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C00000"/>
                </a:solidFill>
                <a:latin typeface="Book Antiqua" panose="0204060205030503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Book Antiqua" panose="0204060205030503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C00000"/>
                </a:solidFill>
                <a:latin typeface="Book Antiqua" panose="0204060205030503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F0000"/>
                </a:solidFill>
              </a:rPr>
              <a:t>Supervisor</a:t>
            </a:r>
          </a:p>
          <a:p>
            <a:r>
              <a:rPr lang="en-US" sz="2200" dirty="0" err="1">
                <a:solidFill>
                  <a:schemeClr val="tx1"/>
                </a:solidFill>
              </a:rPr>
              <a:t>Dr.Hara</a:t>
            </a:r>
            <a:r>
              <a:rPr lang="en-US" sz="2200" dirty="0">
                <a:solidFill>
                  <a:schemeClr val="tx1"/>
                </a:solidFill>
              </a:rPr>
              <a:t> </a:t>
            </a:r>
            <a:r>
              <a:rPr lang="en-US" sz="2200" dirty="0" err="1">
                <a:solidFill>
                  <a:schemeClr val="tx1"/>
                </a:solidFill>
              </a:rPr>
              <a:t>Prasada</a:t>
            </a:r>
            <a:r>
              <a:rPr lang="en-US" sz="2200" dirty="0">
                <a:solidFill>
                  <a:schemeClr val="tx1"/>
                </a:solidFill>
              </a:rPr>
              <a:t> Tripathy</a:t>
            </a:r>
          </a:p>
          <a:p>
            <a:r>
              <a:rPr lang="en-US" sz="2400" dirty="0">
                <a:solidFill>
                  <a:schemeClr val="tx1"/>
                </a:solidFill>
              </a:rPr>
              <a:t>Dr. Siddharth </a:t>
            </a:r>
            <a:r>
              <a:rPr lang="en-US" sz="2400" dirty="0" err="1">
                <a:solidFill>
                  <a:schemeClr val="tx1"/>
                </a:solidFill>
              </a:rPr>
              <a:t>Sahany</a:t>
            </a:r>
            <a:endParaRPr lang="en-US" sz="24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943692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A0E0-DFCB-4951-95D6-C4681F73E5EC}"/>
              </a:ext>
            </a:extLst>
          </p:cNvPr>
          <p:cNvSpPr>
            <a:spLocks noGrp="1"/>
          </p:cNvSpPr>
          <p:nvPr>
            <p:ph type="title"/>
          </p:nvPr>
        </p:nvSpPr>
        <p:spPr/>
        <p:txBody>
          <a:bodyPr>
            <a:normAutofit fontScale="90000"/>
          </a:bodyPr>
          <a:lstStyle/>
          <a:p>
            <a:r>
              <a:rPr lang="en-US" dirty="0"/>
              <a:t>Engineering Tools And Standards	</a:t>
            </a:r>
            <a:endParaRPr lang="en-IN" dirty="0"/>
          </a:p>
        </p:txBody>
      </p:sp>
      <p:sp>
        <p:nvSpPr>
          <p:cNvPr id="3" name="Content Placeholder 2">
            <a:extLst>
              <a:ext uri="{FF2B5EF4-FFF2-40B4-BE49-F238E27FC236}">
                <a16:creationId xmlns:a16="http://schemas.microsoft.com/office/drawing/2014/main" id="{9807E2DF-CB24-4819-AAB2-4E04F8FBDD15}"/>
              </a:ext>
            </a:extLst>
          </p:cNvPr>
          <p:cNvSpPr>
            <a:spLocks noGrp="1"/>
          </p:cNvSpPr>
          <p:nvPr>
            <p:ph idx="1"/>
          </p:nvPr>
        </p:nvSpPr>
        <p:spPr/>
        <p:txBody>
          <a:bodyPr>
            <a:normAutofit/>
          </a:bodyPr>
          <a:lstStyle/>
          <a:p>
            <a:pPr marL="514350" indent="-514350">
              <a:buFont typeface="+mj-lt"/>
              <a:buAutoNum type="arabicPeriod"/>
            </a:pPr>
            <a:r>
              <a:rPr lang="en-US" dirty="0"/>
              <a:t>Wires</a:t>
            </a:r>
          </a:p>
          <a:p>
            <a:pPr marL="514350" indent="-514350">
              <a:buFont typeface="+mj-lt"/>
              <a:buAutoNum type="arabicPeriod"/>
            </a:pPr>
            <a:r>
              <a:rPr lang="en-US" dirty="0"/>
              <a:t>Glue Gun</a:t>
            </a:r>
          </a:p>
          <a:p>
            <a:pPr marL="514350" indent="-514350">
              <a:buFont typeface="+mj-lt"/>
              <a:buAutoNum type="arabicPeriod"/>
            </a:pPr>
            <a:r>
              <a:rPr lang="en-US" dirty="0"/>
              <a:t>Tester and Screw Driver</a:t>
            </a:r>
          </a:p>
          <a:p>
            <a:pPr marL="514350" indent="-514350">
              <a:buFont typeface="+mj-lt"/>
              <a:buAutoNum type="arabicPeriod"/>
            </a:pPr>
            <a:r>
              <a:rPr lang="en-US" dirty="0"/>
              <a:t>Paper Cutter</a:t>
            </a:r>
          </a:p>
          <a:p>
            <a:pPr marL="514350" indent="-514350">
              <a:buFont typeface="+mj-lt"/>
              <a:buAutoNum type="arabicPeriod"/>
            </a:pPr>
            <a:r>
              <a:rPr lang="en-US" dirty="0" err="1"/>
              <a:t>Fevi</a:t>
            </a:r>
            <a:r>
              <a:rPr lang="en-US" dirty="0"/>
              <a:t> Gum</a:t>
            </a:r>
          </a:p>
          <a:p>
            <a:pPr marL="514350" indent="-514350">
              <a:buFont typeface="+mj-lt"/>
              <a:buAutoNum type="arabicPeriod"/>
            </a:pPr>
            <a:r>
              <a:rPr lang="en-US" dirty="0"/>
              <a:t>Double Sided Tape</a:t>
            </a:r>
          </a:p>
          <a:p>
            <a:pPr marL="514350" indent="-514350">
              <a:buFont typeface="+mj-lt"/>
              <a:buAutoNum type="arabicPeriod"/>
            </a:pPr>
            <a:r>
              <a:rPr lang="en-US" dirty="0"/>
              <a:t>Multimeter</a:t>
            </a:r>
          </a:p>
          <a:p>
            <a:pPr marL="514350" indent="-514350">
              <a:buFont typeface="+mj-lt"/>
              <a:buAutoNum type="arabicPeriod"/>
            </a:pPr>
            <a:r>
              <a:rPr lang="en-US" dirty="0"/>
              <a:t>Pliers</a:t>
            </a:r>
          </a:p>
          <a:p>
            <a:pPr marL="0" indent="0">
              <a:buNone/>
            </a:pPr>
            <a:endParaRPr lang="en-US" dirty="0"/>
          </a:p>
          <a:p>
            <a:pPr marL="514350" indent="-514350">
              <a:buFont typeface="+mj-lt"/>
              <a:buAutoNum type="arabicPeriod"/>
            </a:pPr>
            <a:endParaRPr lang="en-IN" dirty="0"/>
          </a:p>
        </p:txBody>
      </p:sp>
      <p:sp>
        <p:nvSpPr>
          <p:cNvPr id="4" name="Date Placeholder 3">
            <a:extLst>
              <a:ext uri="{FF2B5EF4-FFF2-40B4-BE49-F238E27FC236}">
                <a16:creationId xmlns:a16="http://schemas.microsoft.com/office/drawing/2014/main" id="{34DD727B-5938-450A-A78C-6340223523A2}"/>
              </a:ext>
            </a:extLst>
          </p:cNvPr>
          <p:cNvSpPr>
            <a:spLocks noGrp="1"/>
          </p:cNvSpPr>
          <p:nvPr>
            <p:ph type="dt" sz="half" idx="10"/>
          </p:nvPr>
        </p:nvSpPr>
        <p:spPr/>
        <p:txBody>
          <a:bodyPr/>
          <a:lstStyle/>
          <a:p>
            <a:fld id="{DA231420-AA15-49AF-B1FE-F9C592D22DE5}" type="datetime1">
              <a:rPr lang="en-IN" smtClean="0"/>
              <a:t>19-01-2023</a:t>
            </a:fld>
            <a:endParaRPr lang="en-IN"/>
          </a:p>
        </p:txBody>
      </p:sp>
      <p:sp>
        <p:nvSpPr>
          <p:cNvPr id="5" name="Footer Placeholder 4">
            <a:extLst>
              <a:ext uri="{FF2B5EF4-FFF2-40B4-BE49-F238E27FC236}">
                <a16:creationId xmlns:a16="http://schemas.microsoft.com/office/drawing/2014/main" id="{036AF236-F248-4E41-B7F4-EFBE4CB33CB3}"/>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3FA1C90D-70D5-4FC6-B602-E1E97B5B1E2E}"/>
              </a:ext>
            </a:extLst>
          </p:cNvPr>
          <p:cNvSpPr>
            <a:spLocks noGrp="1"/>
          </p:cNvSpPr>
          <p:nvPr>
            <p:ph type="sldNum" sz="quarter" idx="12"/>
          </p:nvPr>
        </p:nvSpPr>
        <p:spPr/>
        <p:txBody>
          <a:bodyPr/>
          <a:lstStyle/>
          <a:p>
            <a:fld id="{ADFB7573-0EEC-4F18-B4D8-B9624EC7F9C7}" type="slidenum">
              <a:rPr lang="en-IN" smtClean="0"/>
              <a:t>10</a:t>
            </a:fld>
            <a:endParaRPr lang="en-IN"/>
          </a:p>
        </p:txBody>
      </p:sp>
    </p:spTree>
    <p:extLst>
      <p:ext uri="{BB962C8B-B14F-4D97-AF65-F5344CB8AC3E}">
        <p14:creationId xmlns:p14="http://schemas.microsoft.com/office/powerpoint/2010/main" val="3936427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7175-3415-4E7F-85D7-CED09DAEE872}"/>
              </a:ext>
            </a:extLst>
          </p:cNvPr>
          <p:cNvSpPr>
            <a:spLocks noGrp="1"/>
          </p:cNvSpPr>
          <p:nvPr>
            <p:ph type="title"/>
          </p:nvPr>
        </p:nvSpPr>
        <p:spPr/>
        <p:txBody>
          <a:bodyPr>
            <a:normAutofit fontScale="90000"/>
          </a:bodyPr>
          <a:lstStyle/>
          <a:p>
            <a:r>
              <a:rPr lang="en-US" dirty="0"/>
              <a:t>Conclusion</a:t>
            </a:r>
            <a:endParaRPr lang="en-IN" dirty="0"/>
          </a:p>
        </p:txBody>
      </p:sp>
      <p:sp>
        <p:nvSpPr>
          <p:cNvPr id="3" name="Content Placeholder 2">
            <a:extLst>
              <a:ext uri="{FF2B5EF4-FFF2-40B4-BE49-F238E27FC236}">
                <a16:creationId xmlns:a16="http://schemas.microsoft.com/office/drawing/2014/main" id="{09EC8ECE-3AB1-4945-A019-62B3816AE544}"/>
              </a:ext>
            </a:extLst>
          </p:cNvPr>
          <p:cNvSpPr>
            <a:spLocks noGrp="1"/>
          </p:cNvSpPr>
          <p:nvPr>
            <p:ph idx="1"/>
          </p:nvPr>
        </p:nvSpPr>
        <p:spPr/>
        <p:txBody>
          <a:bodyPr/>
          <a:lstStyle/>
          <a:p>
            <a:pPr algn="just"/>
            <a:r>
              <a:rPr lang="en-US" dirty="0"/>
              <a:t>Creating an omni-directional Bluetooth controlled car requires a combination of mechanical, electrical, and software engineering skills. The car must be designed and built to move in any direction, and must be equipped with a Bluetooth module for remote control. </a:t>
            </a:r>
          </a:p>
          <a:p>
            <a:endParaRPr lang="en-US" dirty="0"/>
          </a:p>
          <a:p>
            <a:endParaRPr lang="en-IN" dirty="0"/>
          </a:p>
        </p:txBody>
      </p:sp>
      <p:sp>
        <p:nvSpPr>
          <p:cNvPr id="4" name="Date Placeholder 3">
            <a:extLst>
              <a:ext uri="{FF2B5EF4-FFF2-40B4-BE49-F238E27FC236}">
                <a16:creationId xmlns:a16="http://schemas.microsoft.com/office/drawing/2014/main" id="{BB04F3A7-14D4-49AB-B9FF-0BF0C2A33AA2}"/>
              </a:ext>
            </a:extLst>
          </p:cNvPr>
          <p:cNvSpPr>
            <a:spLocks noGrp="1"/>
          </p:cNvSpPr>
          <p:nvPr>
            <p:ph type="dt" sz="half" idx="10"/>
          </p:nvPr>
        </p:nvSpPr>
        <p:spPr/>
        <p:txBody>
          <a:bodyPr/>
          <a:lstStyle/>
          <a:p>
            <a:fld id="{553065FE-0069-489B-9A0E-0CE9C1C17171}" type="datetime1">
              <a:rPr lang="en-IN" smtClean="0"/>
              <a:t>19-01-2023</a:t>
            </a:fld>
            <a:endParaRPr lang="en-IN"/>
          </a:p>
        </p:txBody>
      </p:sp>
      <p:sp>
        <p:nvSpPr>
          <p:cNvPr id="5" name="Footer Placeholder 4">
            <a:extLst>
              <a:ext uri="{FF2B5EF4-FFF2-40B4-BE49-F238E27FC236}">
                <a16:creationId xmlns:a16="http://schemas.microsoft.com/office/drawing/2014/main" id="{53B47729-0F20-4BDD-9C52-A26931536604}"/>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529E2914-A851-45FE-90A4-5945D3F626A4}"/>
              </a:ext>
            </a:extLst>
          </p:cNvPr>
          <p:cNvSpPr>
            <a:spLocks noGrp="1"/>
          </p:cNvSpPr>
          <p:nvPr>
            <p:ph type="sldNum" sz="quarter" idx="12"/>
          </p:nvPr>
        </p:nvSpPr>
        <p:spPr/>
        <p:txBody>
          <a:bodyPr/>
          <a:lstStyle/>
          <a:p>
            <a:fld id="{ADFB7573-0EEC-4F18-B4D8-B9624EC7F9C7}" type="slidenum">
              <a:rPr lang="en-IN" smtClean="0"/>
              <a:t>11</a:t>
            </a:fld>
            <a:endParaRPr lang="en-IN"/>
          </a:p>
        </p:txBody>
      </p:sp>
    </p:spTree>
    <p:extLst>
      <p:ext uri="{BB962C8B-B14F-4D97-AF65-F5344CB8AC3E}">
        <p14:creationId xmlns:p14="http://schemas.microsoft.com/office/powerpoint/2010/main" val="1514567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67E6-1091-41E6-A048-3D4EF30E0A55}"/>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3B18325C-4572-4FC9-9C64-8112ABED69C9}"/>
              </a:ext>
            </a:extLst>
          </p:cNvPr>
          <p:cNvSpPr>
            <a:spLocks noGrp="1"/>
          </p:cNvSpPr>
          <p:nvPr>
            <p:ph idx="1"/>
          </p:nvPr>
        </p:nvSpPr>
        <p:spPr/>
        <p:txBody>
          <a:bodyPr/>
          <a:lstStyle/>
          <a:p>
            <a:pPr algn="just"/>
            <a:r>
              <a:rPr lang="en-US" sz="2400" b="0" i="0" dirty="0">
                <a:solidFill>
                  <a:srgbClr val="374151"/>
                </a:solidFill>
                <a:effectLst/>
              </a:rPr>
              <a:t>Online tutorials and guides for building a Bluetooth controlled car using Arduino and other microcontrollers: </a:t>
            </a:r>
            <a:r>
              <a:rPr lang="en-US" sz="2400" b="0" i="0" u="sng" dirty="0">
                <a:solidFill>
                  <a:srgbClr val="374151"/>
                </a:solidFill>
                <a:effectLst/>
                <a:hlinkClick r:id="rId2"/>
              </a:rPr>
              <a:t>https://www.instructables.com/id/Bluetooth-Controlled-Robotic-Car-Using-Arduino/</a:t>
            </a:r>
            <a:endParaRPr lang="en-US" sz="2400" b="0" i="0" dirty="0">
              <a:solidFill>
                <a:srgbClr val="374151"/>
              </a:solidFill>
              <a:effectLst/>
            </a:endParaRPr>
          </a:p>
          <a:p>
            <a:pPr algn="just"/>
            <a:r>
              <a:rPr lang="en-US" sz="2400" b="0" i="0" dirty="0">
                <a:solidFill>
                  <a:srgbClr val="374151"/>
                </a:solidFill>
                <a:effectLst/>
              </a:rPr>
              <a:t>The Raspberry Pi website (</a:t>
            </a:r>
            <a:r>
              <a:rPr lang="en-US" sz="2400" b="0" i="0" u="sng" dirty="0">
                <a:solidFill>
                  <a:srgbClr val="374151"/>
                </a:solidFill>
                <a:effectLst/>
                <a:hlinkClick r:id="rId3"/>
              </a:rPr>
              <a:t>https://www.raspberrypi.org/</a:t>
            </a:r>
            <a:r>
              <a:rPr lang="en-US" sz="2400" b="0" i="0" dirty="0">
                <a:solidFill>
                  <a:srgbClr val="374151"/>
                </a:solidFill>
                <a:effectLst/>
              </a:rPr>
              <a:t>) also has a variety of tutorials and information on building projects with the Raspberry Pi, which can be used to control the car via Bluetooth.</a:t>
            </a:r>
          </a:p>
          <a:p>
            <a:pPr algn="just"/>
            <a:r>
              <a:rPr lang="en-US" sz="2400" b="0" i="0" dirty="0">
                <a:solidFill>
                  <a:srgbClr val="374151"/>
                </a:solidFill>
                <a:effectLst/>
              </a:rPr>
              <a:t>The Adafruit website (</a:t>
            </a:r>
            <a:r>
              <a:rPr lang="en-US" sz="2400" b="0" i="0" u="sng" dirty="0">
                <a:solidFill>
                  <a:srgbClr val="374151"/>
                </a:solidFill>
                <a:effectLst/>
                <a:hlinkClick r:id="rId4"/>
              </a:rPr>
              <a:t>https://www.adafruit.com/</a:t>
            </a:r>
            <a:r>
              <a:rPr lang="en-US" sz="2400" b="0" i="0" dirty="0">
                <a:solidFill>
                  <a:srgbClr val="374151"/>
                </a:solidFill>
                <a:effectLst/>
              </a:rPr>
              <a:t>) has a wide range of tutorials and information on building projects with Arduino, Raspberry Pi, and other microcontrollers, as well as a variety of sensors</a:t>
            </a:r>
          </a:p>
          <a:p>
            <a:pPr algn="just"/>
            <a:endParaRPr lang="en-US" sz="2400" b="0" i="0" dirty="0">
              <a:solidFill>
                <a:srgbClr val="374151"/>
              </a:solidFill>
              <a:effectLst/>
            </a:endParaRPr>
          </a:p>
          <a:p>
            <a:pPr algn="l">
              <a:buFont typeface="+mj-lt"/>
              <a:buAutoNum type="arabicPeriod"/>
            </a:pPr>
            <a:endParaRPr lang="en-US" b="0" i="0" dirty="0">
              <a:solidFill>
                <a:srgbClr val="374151"/>
              </a:solidFill>
              <a:effectLst/>
            </a:endParaRPr>
          </a:p>
          <a:p>
            <a:endParaRPr lang="en-IN" dirty="0"/>
          </a:p>
        </p:txBody>
      </p:sp>
      <p:sp>
        <p:nvSpPr>
          <p:cNvPr id="4" name="Date Placeholder 3">
            <a:extLst>
              <a:ext uri="{FF2B5EF4-FFF2-40B4-BE49-F238E27FC236}">
                <a16:creationId xmlns:a16="http://schemas.microsoft.com/office/drawing/2014/main" id="{30854A40-6917-4545-815D-83E5B8F5F704}"/>
              </a:ext>
            </a:extLst>
          </p:cNvPr>
          <p:cNvSpPr>
            <a:spLocks noGrp="1"/>
          </p:cNvSpPr>
          <p:nvPr>
            <p:ph type="dt" sz="half" idx="10"/>
          </p:nvPr>
        </p:nvSpPr>
        <p:spPr/>
        <p:txBody>
          <a:bodyPr/>
          <a:lstStyle/>
          <a:p>
            <a:fld id="{CFD2862B-87A5-4073-B616-5F0F829D58CA}" type="datetime1">
              <a:rPr lang="en-IN" smtClean="0"/>
              <a:t>19-01-2023</a:t>
            </a:fld>
            <a:endParaRPr lang="en-IN"/>
          </a:p>
        </p:txBody>
      </p:sp>
      <p:sp>
        <p:nvSpPr>
          <p:cNvPr id="5" name="Footer Placeholder 4">
            <a:extLst>
              <a:ext uri="{FF2B5EF4-FFF2-40B4-BE49-F238E27FC236}">
                <a16:creationId xmlns:a16="http://schemas.microsoft.com/office/drawing/2014/main" id="{354FF8C9-4F87-474E-8537-DC116C4A1C99}"/>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49907148-A110-4012-A661-80C04D728D67}"/>
              </a:ext>
            </a:extLst>
          </p:cNvPr>
          <p:cNvSpPr>
            <a:spLocks noGrp="1"/>
          </p:cNvSpPr>
          <p:nvPr>
            <p:ph type="sldNum" sz="quarter" idx="12"/>
          </p:nvPr>
        </p:nvSpPr>
        <p:spPr/>
        <p:txBody>
          <a:bodyPr/>
          <a:lstStyle/>
          <a:p>
            <a:fld id="{ADFB7573-0EEC-4F18-B4D8-B9624EC7F9C7}" type="slidenum">
              <a:rPr lang="en-IN" smtClean="0"/>
              <a:t>12</a:t>
            </a:fld>
            <a:endParaRPr lang="en-IN"/>
          </a:p>
        </p:txBody>
      </p:sp>
    </p:spTree>
    <p:extLst>
      <p:ext uri="{BB962C8B-B14F-4D97-AF65-F5344CB8AC3E}">
        <p14:creationId xmlns:p14="http://schemas.microsoft.com/office/powerpoint/2010/main" val="174279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10A4-639D-4F22-9C5D-BDE292E17FEE}"/>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7FECB66A-9D60-4D94-A1A7-D1A557742DB5}"/>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0EEB088B-0B5C-41DF-A0DC-D07E0F4424DA}"/>
              </a:ext>
            </a:extLst>
          </p:cNvPr>
          <p:cNvSpPr>
            <a:spLocks noGrp="1"/>
          </p:cNvSpPr>
          <p:nvPr>
            <p:ph type="dt" sz="half" idx="10"/>
          </p:nvPr>
        </p:nvSpPr>
        <p:spPr/>
        <p:txBody>
          <a:bodyPr/>
          <a:lstStyle/>
          <a:p>
            <a:fld id="{4FC09D73-6C67-49EE-ACA2-D71846FB9B23}" type="datetime1">
              <a:rPr lang="en-IN" smtClean="0"/>
              <a:t>19-01-2023</a:t>
            </a:fld>
            <a:endParaRPr lang="en-IN"/>
          </a:p>
        </p:txBody>
      </p:sp>
      <p:sp>
        <p:nvSpPr>
          <p:cNvPr id="5" name="Footer Placeholder 4">
            <a:extLst>
              <a:ext uri="{FF2B5EF4-FFF2-40B4-BE49-F238E27FC236}">
                <a16:creationId xmlns:a16="http://schemas.microsoft.com/office/drawing/2014/main" id="{E60C3D76-6985-425F-8101-B931A0AB3E7E}"/>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64F29264-98AF-4446-AC64-007FC86D531A}"/>
              </a:ext>
            </a:extLst>
          </p:cNvPr>
          <p:cNvSpPr>
            <a:spLocks noGrp="1"/>
          </p:cNvSpPr>
          <p:nvPr>
            <p:ph type="sldNum" sz="quarter" idx="12"/>
          </p:nvPr>
        </p:nvSpPr>
        <p:spPr/>
        <p:txBody>
          <a:bodyPr/>
          <a:lstStyle/>
          <a:p>
            <a:fld id="{ADFB7573-0EEC-4F18-B4D8-B9624EC7F9C7}" type="slidenum">
              <a:rPr lang="en-IN" smtClean="0"/>
              <a:t>13</a:t>
            </a:fld>
            <a:endParaRPr lang="en-IN"/>
          </a:p>
        </p:txBody>
      </p:sp>
      <p:pic>
        <p:nvPicPr>
          <p:cNvPr id="1028" name="Picture 4" descr="https://previews.123rf.com/images/flybird163/flybird1631508/flybird163150800853/44052098-any-questions-question-write-on-paper.jpg">
            <a:extLst>
              <a:ext uri="{FF2B5EF4-FFF2-40B4-BE49-F238E27FC236}">
                <a16:creationId xmlns:a16="http://schemas.microsoft.com/office/drawing/2014/main" id="{34A8A78E-62E6-465D-B222-3CDC96F0D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57" y="1008403"/>
            <a:ext cx="7826374" cy="519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81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56F26-A5B0-4D4A-A392-E6F1E5BCDCA2}"/>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FA10080B-4FC2-48F5-8185-95684B1566ED}"/>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027F2A9-19A9-4319-8E39-B664A50C7BDB}"/>
              </a:ext>
            </a:extLst>
          </p:cNvPr>
          <p:cNvSpPr>
            <a:spLocks noGrp="1"/>
          </p:cNvSpPr>
          <p:nvPr>
            <p:ph type="dt" sz="half" idx="10"/>
          </p:nvPr>
        </p:nvSpPr>
        <p:spPr/>
        <p:txBody>
          <a:bodyPr/>
          <a:lstStyle/>
          <a:p>
            <a:fld id="{7EA8749E-3FF3-41B2-B4DE-BB379C572509}" type="datetime1">
              <a:rPr lang="en-IN" smtClean="0"/>
              <a:t>19-01-2023</a:t>
            </a:fld>
            <a:endParaRPr lang="en-IN"/>
          </a:p>
        </p:txBody>
      </p:sp>
      <p:sp>
        <p:nvSpPr>
          <p:cNvPr id="5" name="Footer Placeholder 4">
            <a:extLst>
              <a:ext uri="{FF2B5EF4-FFF2-40B4-BE49-F238E27FC236}">
                <a16:creationId xmlns:a16="http://schemas.microsoft.com/office/drawing/2014/main" id="{A7C8759C-36E1-4842-9D6B-C71751B5E1B9}"/>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AEF4D8C0-FCAD-44C7-9CF2-4F653D760C5F}"/>
              </a:ext>
            </a:extLst>
          </p:cNvPr>
          <p:cNvSpPr>
            <a:spLocks noGrp="1"/>
          </p:cNvSpPr>
          <p:nvPr>
            <p:ph type="sldNum" sz="quarter" idx="12"/>
          </p:nvPr>
        </p:nvSpPr>
        <p:spPr/>
        <p:txBody>
          <a:bodyPr/>
          <a:lstStyle/>
          <a:p>
            <a:fld id="{ADFB7573-0EEC-4F18-B4D8-B9624EC7F9C7}" type="slidenum">
              <a:rPr lang="en-IN" smtClean="0"/>
              <a:t>14</a:t>
            </a:fld>
            <a:endParaRPr lang="en-IN"/>
          </a:p>
        </p:txBody>
      </p:sp>
      <p:pic>
        <p:nvPicPr>
          <p:cNvPr id="2050" name="Picture 2" descr="https://i0.wp.com/sociallover.net/wp-content/uploads/2017/04/thank-you-images-for-ppt.png">
            <a:extLst>
              <a:ext uri="{FF2B5EF4-FFF2-40B4-BE49-F238E27FC236}">
                <a16:creationId xmlns:a16="http://schemas.microsoft.com/office/drawing/2014/main" id="{B3A3EA86-8122-4F5A-A3D8-2B0B9ADC4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06" y="1015228"/>
            <a:ext cx="8791402" cy="507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86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C446-FC6F-4323-8E5E-54D5298BCB5A}"/>
              </a:ext>
            </a:extLst>
          </p:cNvPr>
          <p:cNvSpPr>
            <a:spLocks noGrp="1"/>
          </p:cNvSpPr>
          <p:nvPr>
            <p:ph type="title"/>
          </p:nvPr>
        </p:nvSpPr>
        <p:spPr/>
        <p:txBody>
          <a:bodyPr>
            <a:normAutofit fontScale="90000"/>
          </a:bodyPr>
          <a:lstStyle/>
          <a:p>
            <a:r>
              <a:rPr lang="en-US" dirty="0"/>
              <a:t>Contents</a:t>
            </a:r>
            <a:endParaRPr lang="en-IN" dirty="0"/>
          </a:p>
        </p:txBody>
      </p:sp>
      <p:sp>
        <p:nvSpPr>
          <p:cNvPr id="3" name="Content Placeholder 2">
            <a:extLst>
              <a:ext uri="{FF2B5EF4-FFF2-40B4-BE49-F238E27FC236}">
                <a16:creationId xmlns:a16="http://schemas.microsoft.com/office/drawing/2014/main" id="{40241B09-66EE-494B-AB83-084049831A1E}"/>
              </a:ext>
            </a:extLst>
          </p:cNvPr>
          <p:cNvSpPr>
            <a:spLocks noGrp="1"/>
          </p:cNvSpPr>
          <p:nvPr>
            <p:ph idx="1"/>
          </p:nvPr>
        </p:nvSpPr>
        <p:spPr/>
        <p:txBody>
          <a:bodyPr>
            <a:normAutofit/>
          </a:bodyPr>
          <a:lstStyle/>
          <a:p>
            <a:r>
              <a:rPr lang="en-US" dirty="0"/>
              <a:t>Introduction	</a:t>
            </a:r>
          </a:p>
          <a:p>
            <a:r>
              <a:rPr lang="en-US" dirty="0"/>
              <a:t>Literature Survey	</a:t>
            </a:r>
          </a:p>
          <a:p>
            <a:r>
              <a:rPr lang="en-US" dirty="0"/>
              <a:t>Design Scheme	</a:t>
            </a:r>
          </a:p>
          <a:p>
            <a:r>
              <a:rPr lang="en-US" dirty="0"/>
              <a:t>Testing, Analysis, And Evaluation	</a:t>
            </a:r>
          </a:p>
          <a:p>
            <a:r>
              <a:rPr lang="en-US" dirty="0"/>
              <a:t>Socio-economic Issues Associated With The Project</a:t>
            </a:r>
          </a:p>
          <a:p>
            <a:r>
              <a:rPr lang="en-US" dirty="0"/>
              <a:t>Engineering Tools And Standards	</a:t>
            </a:r>
          </a:p>
          <a:p>
            <a:r>
              <a:rPr lang="en-US" dirty="0"/>
              <a:t>Conclusion</a:t>
            </a:r>
          </a:p>
          <a:p>
            <a:endParaRPr lang="en-IN" dirty="0"/>
          </a:p>
        </p:txBody>
      </p:sp>
      <p:sp>
        <p:nvSpPr>
          <p:cNvPr id="4" name="Date Placeholder 3">
            <a:extLst>
              <a:ext uri="{FF2B5EF4-FFF2-40B4-BE49-F238E27FC236}">
                <a16:creationId xmlns:a16="http://schemas.microsoft.com/office/drawing/2014/main" id="{3EE05AB0-97FA-46C0-9103-759A544B42DB}"/>
              </a:ext>
            </a:extLst>
          </p:cNvPr>
          <p:cNvSpPr>
            <a:spLocks noGrp="1"/>
          </p:cNvSpPr>
          <p:nvPr>
            <p:ph type="dt" sz="half" idx="10"/>
          </p:nvPr>
        </p:nvSpPr>
        <p:spPr/>
        <p:txBody>
          <a:bodyPr/>
          <a:lstStyle/>
          <a:p>
            <a:fld id="{0B1DAA84-F85C-4617-A1EC-E732260831FD}" type="datetime1">
              <a:rPr lang="en-IN" smtClean="0"/>
              <a:t>19-01-2023</a:t>
            </a:fld>
            <a:endParaRPr lang="en-IN"/>
          </a:p>
        </p:txBody>
      </p:sp>
      <p:sp>
        <p:nvSpPr>
          <p:cNvPr id="5" name="Footer Placeholder 4">
            <a:extLst>
              <a:ext uri="{FF2B5EF4-FFF2-40B4-BE49-F238E27FC236}">
                <a16:creationId xmlns:a16="http://schemas.microsoft.com/office/drawing/2014/main" id="{491E03A6-7930-4EB8-BE49-CB366A3EA083}"/>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50AFEBD3-61BF-443F-9481-BE1580B7CF89}"/>
              </a:ext>
            </a:extLst>
          </p:cNvPr>
          <p:cNvSpPr>
            <a:spLocks noGrp="1"/>
          </p:cNvSpPr>
          <p:nvPr>
            <p:ph type="sldNum" sz="quarter" idx="12"/>
          </p:nvPr>
        </p:nvSpPr>
        <p:spPr/>
        <p:txBody>
          <a:bodyPr/>
          <a:lstStyle/>
          <a:p>
            <a:fld id="{ADFB7573-0EEC-4F18-B4D8-B9624EC7F9C7}" type="slidenum">
              <a:rPr lang="en-IN" smtClean="0"/>
              <a:t>2</a:t>
            </a:fld>
            <a:endParaRPr lang="en-IN"/>
          </a:p>
        </p:txBody>
      </p:sp>
    </p:spTree>
    <p:extLst>
      <p:ext uri="{BB962C8B-B14F-4D97-AF65-F5344CB8AC3E}">
        <p14:creationId xmlns:p14="http://schemas.microsoft.com/office/powerpoint/2010/main" val="17692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F116-97EB-49F9-868F-4FF8C27C9752}"/>
              </a:ext>
            </a:extLst>
          </p:cNvPr>
          <p:cNvSpPr>
            <a:spLocks noGrp="1"/>
          </p:cNvSpPr>
          <p:nvPr>
            <p:ph type="title"/>
          </p:nvPr>
        </p:nvSpPr>
        <p:spPr/>
        <p:txBody>
          <a:bodyPr>
            <a:normAutofit fontScale="90000"/>
          </a:bodyPr>
          <a:lstStyle/>
          <a:p>
            <a:r>
              <a:rPr lang="en-US" dirty="0"/>
              <a:t>Introduction	</a:t>
            </a:r>
            <a:endParaRPr lang="en-IN" dirty="0"/>
          </a:p>
        </p:txBody>
      </p:sp>
      <p:sp>
        <p:nvSpPr>
          <p:cNvPr id="3" name="Content Placeholder 2">
            <a:extLst>
              <a:ext uri="{FF2B5EF4-FFF2-40B4-BE49-F238E27FC236}">
                <a16:creationId xmlns:a16="http://schemas.microsoft.com/office/drawing/2014/main" id="{8539FD1C-EC1F-4F98-87A9-6C64F1FEC070}"/>
              </a:ext>
            </a:extLst>
          </p:cNvPr>
          <p:cNvSpPr>
            <a:spLocks noGrp="1"/>
          </p:cNvSpPr>
          <p:nvPr>
            <p:ph idx="1"/>
          </p:nvPr>
        </p:nvSpPr>
        <p:spPr/>
        <p:txBody>
          <a:bodyPr/>
          <a:lstStyle/>
          <a:p>
            <a:pPr algn="just"/>
            <a:r>
              <a:rPr lang="en-US" sz="2000" b="0" i="0" u="none" strike="noStrike" baseline="0" dirty="0">
                <a:solidFill>
                  <a:srgbClr val="000000"/>
                </a:solidFill>
              </a:rPr>
              <a:t>An omni-directional Bluetooth controlled car using IoT (Internet of Things) refers to a vehicle that can be controlled wirelessly via a Bluetooth connection to a device, such as a smartphone or tablet, and can move in any direction. It utilizes IoT technology to allow for remote control and monitoring of the car's movements and other features. This type of car can be used in a variety of applications, such as remote exploration, surveillance, and delivery systems.</a:t>
            </a:r>
          </a:p>
          <a:p>
            <a:pPr algn="just"/>
            <a:r>
              <a:rPr lang="en-US" sz="2000" b="0" i="0" u="none" strike="noStrike" baseline="0" dirty="0">
                <a:solidFill>
                  <a:srgbClr val="000000"/>
                </a:solidFill>
              </a:rPr>
              <a:t>An omni-directional Bluetooth controlled car is to provide a convenient and efficient way to remotely control the movement of the car. The omni-directional capabilities of the car allow for greater flexibility and maneuverability, which is useful in tasks that require precise movement and navigation in tight spaces. </a:t>
            </a:r>
          </a:p>
          <a:p>
            <a:pPr algn="just"/>
            <a:r>
              <a:rPr lang="en-US" sz="2000" b="0" i="0" u="none" strike="noStrike" baseline="0" dirty="0">
                <a:solidFill>
                  <a:srgbClr val="000000"/>
                </a:solidFill>
              </a:rPr>
              <a:t>Additionally, the Bluetooth control allows for wireless communication between the car and a device such as a smartphone or tablet, making it easy to operate and control the car's movement</a:t>
            </a:r>
            <a:r>
              <a:rPr lang="en-US" sz="1800" b="0" i="0" u="none" strike="noStrike" baseline="0" dirty="0">
                <a:solidFill>
                  <a:srgbClr val="000000"/>
                </a:solidFill>
              </a:rPr>
              <a:t>. </a:t>
            </a:r>
            <a:endParaRPr lang="en-IN" dirty="0"/>
          </a:p>
        </p:txBody>
      </p:sp>
      <p:sp>
        <p:nvSpPr>
          <p:cNvPr id="4" name="Date Placeholder 3">
            <a:extLst>
              <a:ext uri="{FF2B5EF4-FFF2-40B4-BE49-F238E27FC236}">
                <a16:creationId xmlns:a16="http://schemas.microsoft.com/office/drawing/2014/main" id="{64414526-8011-4C79-AB11-4EFF2BB6B288}"/>
              </a:ext>
            </a:extLst>
          </p:cNvPr>
          <p:cNvSpPr>
            <a:spLocks noGrp="1"/>
          </p:cNvSpPr>
          <p:nvPr>
            <p:ph type="dt" sz="half" idx="10"/>
          </p:nvPr>
        </p:nvSpPr>
        <p:spPr/>
        <p:txBody>
          <a:bodyPr/>
          <a:lstStyle/>
          <a:p>
            <a:fld id="{F96ED9C6-6521-4398-A7DC-DB682660407D}" type="datetime1">
              <a:rPr lang="en-IN" smtClean="0"/>
              <a:t>19-01-2023</a:t>
            </a:fld>
            <a:endParaRPr lang="en-IN"/>
          </a:p>
        </p:txBody>
      </p:sp>
      <p:sp>
        <p:nvSpPr>
          <p:cNvPr id="5" name="Footer Placeholder 4">
            <a:extLst>
              <a:ext uri="{FF2B5EF4-FFF2-40B4-BE49-F238E27FC236}">
                <a16:creationId xmlns:a16="http://schemas.microsoft.com/office/drawing/2014/main" id="{FD1C0A33-20B8-4BAA-A38B-6E192AB6D3C2}"/>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4C9C5D16-38AE-4E8A-8719-DC2DB0EC3B1F}"/>
              </a:ext>
            </a:extLst>
          </p:cNvPr>
          <p:cNvSpPr>
            <a:spLocks noGrp="1"/>
          </p:cNvSpPr>
          <p:nvPr>
            <p:ph type="sldNum" sz="quarter" idx="12"/>
          </p:nvPr>
        </p:nvSpPr>
        <p:spPr/>
        <p:txBody>
          <a:bodyPr/>
          <a:lstStyle/>
          <a:p>
            <a:fld id="{ADFB7573-0EEC-4F18-B4D8-B9624EC7F9C7}" type="slidenum">
              <a:rPr lang="en-IN" smtClean="0"/>
              <a:t>3</a:t>
            </a:fld>
            <a:endParaRPr lang="en-IN"/>
          </a:p>
        </p:txBody>
      </p:sp>
    </p:spTree>
    <p:extLst>
      <p:ext uri="{BB962C8B-B14F-4D97-AF65-F5344CB8AC3E}">
        <p14:creationId xmlns:p14="http://schemas.microsoft.com/office/powerpoint/2010/main" val="11686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DA67D-7919-4BD9-85F8-F9B052700BED}"/>
              </a:ext>
            </a:extLst>
          </p:cNvPr>
          <p:cNvSpPr>
            <a:spLocks noGrp="1"/>
          </p:cNvSpPr>
          <p:nvPr>
            <p:ph type="title"/>
          </p:nvPr>
        </p:nvSpPr>
        <p:spPr/>
        <p:txBody>
          <a:bodyPr>
            <a:normAutofit fontScale="90000"/>
          </a:bodyPr>
          <a:lstStyle/>
          <a:p>
            <a:r>
              <a:rPr lang="en-US" dirty="0"/>
              <a:t>Literature Survey	</a:t>
            </a:r>
            <a:endParaRPr lang="en-IN" dirty="0"/>
          </a:p>
        </p:txBody>
      </p:sp>
      <p:sp>
        <p:nvSpPr>
          <p:cNvPr id="3" name="Content Placeholder 2">
            <a:extLst>
              <a:ext uri="{FF2B5EF4-FFF2-40B4-BE49-F238E27FC236}">
                <a16:creationId xmlns:a16="http://schemas.microsoft.com/office/drawing/2014/main" id="{7E8BA668-8ABC-489D-905A-8471DC562BAF}"/>
              </a:ext>
            </a:extLst>
          </p:cNvPr>
          <p:cNvSpPr>
            <a:spLocks noGrp="1"/>
          </p:cNvSpPr>
          <p:nvPr>
            <p:ph idx="1"/>
          </p:nvPr>
        </p:nvSpPr>
        <p:spPr/>
        <p:txBody>
          <a:bodyPr/>
          <a:lstStyle/>
          <a:p>
            <a:pPr algn="just"/>
            <a:r>
              <a:rPr lang="en-IN" sz="2000" dirty="0"/>
              <a:t>Research papers and their authors on our topic Omnidirectional Robot.</a:t>
            </a:r>
          </a:p>
          <a:p>
            <a:endParaRPr lang="en-IN" dirty="0"/>
          </a:p>
        </p:txBody>
      </p:sp>
      <p:sp>
        <p:nvSpPr>
          <p:cNvPr id="4" name="Date Placeholder 3">
            <a:extLst>
              <a:ext uri="{FF2B5EF4-FFF2-40B4-BE49-F238E27FC236}">
                <a16:creationId xmlns:a16="http://schemas.microsoft.com/office/drawing/2014/main" id="{5A73A2C1-2501-4DAC-9128-40D36DA36C08}"/>
              </a:ext>
            </a:extLst>
          </p:cNvPr>
          <p:cNvSpPr>
            <a:spLocks noGrp="1"/>
          </p:cNvSpPr>
          <p:nvPr>
            <p:ph type="dt" sz="half" idx="10"/>
          </p:nvPr>
        </p:nvSpPr>
        <p:spPr/>
        <p:txBody>
          <a:bodyPr/>
          <a:lstStyle/>
          <a:p>
            <a:fld id="{C06AB7E8-BBD7-4FE9-80F4-3C999F840AFA}" type="datetime1">
              <a:rPr lang="en-IN" smtClean="0"/>
              <a:t>19-01-2023</a:t>
            </a:fld>
            <a:endParaRPr lang="en-IN"/>
          </a:p>
        </p:txBody>
      </p:sp>
      <p:sp>
        <p:nvSpPr>
          <p:cNvPr id="5" name="Footer Placeholder 4">
            <a:extLst>
              <a:ext uri="{FF2B5EF4-FFF2-40B4-BE49-F238E27FC236}">
                <a16:creationId xmlns:a16="http://schemas.microsoft.com/office/drawing/2014/main" id="{9522AA19-EE50-43B1-AE91-BD1DDB38BCC4}"/>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3EED7361-8AF9-49A3-B25B-B1043E057DE8}"/>
              </a:ext>
            </a:extLst>
          </p:cNvPr>
          <p:cNvSpPr>
            <a:spLocks noGrp="1"/>
          </p:cNvSpPr>
          <p:nvPr>
            <p:ph type="sldNum" sz="quarter" idx="12"/>
          </p:nvPr>
        </p:nvSpPr>
        <p:spPr/>
        <p:txBody>
          <a:bodyPr/>
          <a:lstStyle/>
          <a:p>
            <a:fld id="{ADFB7573-0EEC-4F18-B4D8-B9624EC7F9C7}" type="slidenum">
              <a:rPr lang="en-IN" smtClean="0"/>
              <a:t>4</a:t>
            </a:fld>
            <a:endParaRPr lang="en-IN"/>
          </a:p>
        </p:txBody>
      </p:sp>
      <p:graphicFrame>
        <p:nvGraphicFramePr>
          <p:cNvPr id="7" name="Table 7">
            <a:extLst>
              <a:ext uri="{FF2B5EF4-FFF2-40B4-BE49-F238E27FC236}">
                <a16:creationId xmlns:a16="http://schemas.microsoft.com/office/drawing/2014/main" id="{9C4A614C-EAA0-23A6-E391-F160BB81CB8A}"/>
              </a:ext>
            </a:extLst>
          </p:cNvPr>
          <p:cNvGraphicFramePr>
            <a:graphicFrameLocks noGrp="1"/>
          </p:cNvGraphicFramePr>
          <p:nvPr>
            <p:extLst>
              <p:ext uri="{D42A27DB-BD31-4B8C-83A1-F6EECF244321}">
                <p14:modId xmlns:p14="http://schemas.microsoft.com/office/powerpoint/2010/main" val="1090656709"/>
              </p:ext>
            </p:extLst>
          </p:nvPr>
        </p:nvGraphicFramePr>
        <p:xfrm>
          <a:off x="781939" y="1495876"/>
          <a:ext cx="7638288" cy="4485640"/>
        </p:xfrm>
        <a:graphic>
          <a:graphicData uri="http://schemas.openxmlformats.org/drawingml/2006/table">
            <a:tbl>
              <a:tblPr firstRow="1" bandRow="1">
                <a:tableStyleId>{21E4AEA4-8DFA-4A89-87EB-49C32662AFE0}</a:tableStyleId>
              </a:tblPr>
              <a:tblGrid>
                <a:gridCol w="2546096">
                  <a:extLst>
                    <a:ext uri="{9D8B030D-6E8A-4147-A177-3AD203B41FA5}">
                      <a16:colId xmlns:a16="http://schemas.microsoft.com/office/drawing/2014/main" val="2573299757"/>
                    </a:ext>
                  </a:extLst>
                </a:gridCol>
                <a:gridCol w="2546096">
                  <a:extLst>
                    <a:ext uri="{9D8B030D-6E8A-4147-A177-3AD203B41FA5}">
                      <a16:colId xmlns:a16="http://schemas.microsoft.com/office/drawing/2014/main" val="2985251364"/>
                    </a:ext>
                  </a:extLst>
                </a:gridCol>
                <a:gridCol w="2546096">
                  <a:extLst>
                    <a:ext uri="{9D8B030D-6E8A-4147-A177-3AD203B41FA5}">
                      <a16:colId xmlns:a16="http://schemas.microsoft.com/office/drawing/2014/main" val="1735507908"/>
                    </a:ext>
                  </a:extLst>
                </a:gridCol>
              </a:tblGrid>
              <a:tr h="370840">
                <a:tc>
                  <a:txBody>
                    <a:bodyPr/>
                    <a:lstStyle/>
                    <a:p>
                      <a:r>
                        <a:rPr lang="en-IN" dirty="0"/>
                        <a:t>Name </a:t>
                      </a:r>
                    </a:p>
                  </a:txBody>
                  <a:tcPr/>
                </a:tc>
                <a:tc>
                  <a:txBody>
                    <a:bodyPr/>
                    <a:lstStyle/>
                    <a:p>
                      <a:r>
                        <a:rPr lang="en-IN" dirty="0"/>
                        <a:t>Author</a:t>
                      </a:r>
                    </a:p>
                  </a:txBody>
                  <a:tcPr/>
                </a:tc>
                <a:tc>
                  <a:txBody>
                    <a:bodyPr/>
                    <a:lstStyle/>
                    <a:p>
                      <a:r>
                        <a:rPr lang="en-IN" dirty="0"/>
                        <a:t>Date</a:t>
                      </a:r>
                    </a:p>
                  </a:txBody>
                  <a:tcPr/>
                </a:tc>
                <a:extLst>
                  <a:ext uri="{0D108BD9-81ED-4DB2-BD59-A6C34878D82A}">
                    <a16:rowId xmlns:a16="http://schemas.microsoft.com/office/drawing/2014/main" val="3754944027"/>
                  </a:ext>
                </a:extLst>
              </a:tr>
              <a:tr h="370840">
                <a:tc>
                  <a:txBody>
                    <a:bodyPr/>
                    <a:lstStyle/>
                    <a:p>
                      <a:r>
                        <a:rPr lang="en-US" dirty="0"/>
                        <a:t>Design and Implementation of an Omni-Directional Mobile Robot Control System Based on Bluetooth</a:t>
                      </a:r>
                      <a:endParaRPr lang="en-IN" dirty="0"/>
                    </a:p>
                  </a:txBody>
                  <a:tcPr/>
                </a:tc>
                <a:tc>
                  <a:txBody>
                    <a:bodyPr/>
                    <a:lstStyle/>
                    <a:p>
                      <a:r>
                        <a:rPr lang="en-US" dirty="0"/>
                        <a:t>Jiaxing Wang and </a:t>
                      </a:r>
                      <a:r>
                        <a:rPr lang="en-US" dirty="0" err="1"/>
                        <a:t>Xiaojie</a:t>
                      </a:r>
                      <a:r>
                        <a:rPr lang="en-US" dirty="0"/>
                        <a:t> Liu</a:t>
                      </a:r>
                      <a:endParaRPr lang="en-IN" dirty="0"/>
                    </a:p>
                  </a:txBody>
                  <a:tcPr/>
                </a:tc>
                <a:tc>
                  <a:txBody>
                    <a:bodyPr/>
                    <a:lstStyle/>
                    <a:p>
                      <a:r>
                        <a:rPr lang="en-IN" dirty="0"/>
                        <a:t>2016</a:t>
                      </a:r>
                    </a:p>
                  </a:txBody>
                  <a:tcPr/>
                </a:tc>
                <a:extLst>
                  <a:ext uri="{0D108BD9-81ED-4DB2-BD59-A6C34878D82A}">
                    <a16:rowId xmlns:a16="http://schemas.microsoft.com/office/drawing/2014/main" val="3079852729"/>
                  </a:ext>
                </a:extLst>
              </a:tr>
              <a:tr h="370840">
                <a:tc>
                  <a:txBody>
                    <a:bodyPr/>
                    <a:lstStyle/>
                    <a:p>
                      <a:r>
                        <a:rPr lang="en-US" dirty="0"/>
                        <a:t>Development of an Omni-directional Mobile Robot Controlled by Bluetooth</a:t>
                      </a:r>
                      <a:endParaRPr lang="en-IN" dirty="0"/>
                    </a:p>
                  </a:txBody>
                  <a:tcPr/>
                </a:tc>
                <a:tc>
                  <a:txBody>
                    <a:bodyPr/>
                    <a:lstStyle/>
                    <a:p>
                      <a:r>
                        <a:rPr lang="en-IN" dirty="0" err="1"/>
                        <a:t>Eun-Cheon</a:t>
                      </a:r>
                      <a:r>
                        <a:rPr lang="en-IN" dirty="0"/>
                        <a:t> Lim, Joon-Ho Lee, and Seung-Woo Lee</a:t>
                      </a:r>
                    </a:p>
                  </a:txBody>
                  <a:tcPr/>
                </a:tc>
                <a:tc>
                  <a:txBody>
                    <a:bodyPr/>
                    <a:lstStyle/>
                    <a:p>
                      <a:r>
                        <a:rPr lang="en-IN" dirty="0"/>
                        <a:t>2011</a:t>
                      </a:r>
                    </a:p>
                  </a:txBody>
                  <a:tcPr/>
                </a:tc>
                <a:extLst>
                  <a:ext uri="{0D108BD9-81ED-4DB2-BD59-A6C34878D82A}">
                    <a16:rowId xmlns:a16="http://schemas.microsoft.com/office/drawing/2014/main" val="3207773436"/>
                  </a:ext>
                </a:extLst>
              </a:tr>
              <a:tr h="370840">
                <a:tc>
                  <a:txBody>
                    <a:bodyPr/>
                    <a:lstStyle/>
                    <a:p>
                      <a:r>
                        <a:rPr lang="en-US" sz="1800" b="0" kern="1200" dirty="0">
                          <a:solidFill>
                            <a:schemeClr val="tx1"/>
                          </a:solidFill>
                          <a:effectLst/>
                        </a:rPr>
                        <a:t>Design and Implementation of an IoT-based Remote Control System for Mobile Robots</a:t>
                      </a:r>
                      <a:endParaRPr lang="en-IN" dirty="0"/>
                    </a:p>
                  </a:txBody>
                  <a:tcPr/>
                </a:tc>
                <a:tc>
                  <a:txBody>
                    <a:bodyPr/>
                    <a:lstStyle/>
                    <a:p>
                      <a:r>
                        <a:rPr lang="en-IN" dirty="0" err="1"/>
                        <a:t>Dae-Hee</a:t>
                      </a:r>
                      <a:r>
                        <a:rPr lang="en-IN" dirty="0"/>
                        <a:t> Kim, Seung-Ki Sul, and Byung-Ro Moon</a:t>
                      </a:r>
                    </a:p>
                  </a:txBody>
                  <a:tcPr/>
                </a:tc>
                <a:tc>
                  <a:txBody>
                    <a:bodyPr/>
                    <a:lstStyle/>
                    <a:p>
                      <a:r>
                        <a:rPr lang="en-IN" dirty="0"/>
                        <a:t>2018</a:t>
                      </a:r>
                    </a:p>
                  </a:txBody>
                  <a:tcPr/>
                </a:tc>
                <a:extLst>
                  <a:ext uri="{0D108BD9-81ED-4DB2-BD59-A6C34878D82A}">
                    <a16:rowId xmlns:a16="http://schemas.microsoft.com/office/drawing/2014/main" val="811888492"/>
                  </a:ext>
                </a:extLst>
              </a:tr>
            </a:tbl>
          </a:graphicData>
        </a:graphic>
      </p:graphicFrame>
    </p:spTree>
    <p:extLst>
      <p:ext uri="{BB962C8B-B14F-4D97-AF65-F5344CB8AC3E}">
        <p14:creationId xmlns:p14="http://schemas.microsoft.com/office/powerpoint/2010/main" val="2025070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DCC2-6D33-475E-B7AB-E070F315DCFB}"/>
              </a:ext>
            </a:extLst>
          </p:cNvPr>
          <p:cNvSpPr>
            <a:spLocks noGrp="1"/>
          </p:cNvSpPr>
          <p:nvPr>
            <p:ph type="title"/>
          </p:nvPr>
        </p:nvSpPr>
        <p:spPr/>
        <p:txBody>
          <a:bodyPr>
            <a:normAutofit fontScale="90000"/>
          </a:bodyPr>
          <a:lstStyle/>
          <a:p>
            <a:r>
              <a:rPr lang="en-US" dirty="0"/>
              <a:t>Design Scheme	</a:t>
            </a:r>
            <a:endParaRPr lang="en-IN" dirty="0"/>
          </a:p>
        </p:txBody>
      </p:sp>
      <p:pic>
        <p:nvPicPr>
          <p:cNvPr id="8" name="Content Placeholder 7">
            <a:extLst>
              <a:ext uri="{FF2B5EF4-FFF2-40B4-BE49-F238E27FC236}">
                <a16:creationId xmlns:a16="http://schemas.microsoft.com/office/drawing/2014/main" id="{C546643B-907F-9B34-1EAB-899E84CD49D3}"/>
              </a:ext>
            </a:extLst>
          </p:cNvPr>
          <p:cNvPicPr>
            <a:picLocks noGrp="1" noChangeAspect="1"/>
          </p:cNvPicPr>
          <p:nvPr>
            <p:ph idx="1"/>
          </p:nvPr>
        </p:nvPicPr>
        <p:blipFill>
          <a:blip r:embed="rId2"/>
          <a:stretch>
            <a:fillRect/>
          </a:stretch>
        </p:blipFill>
        <p:spPr>
          <a:xfrm>
            <a:off x="4225027" y="3429000"/>
            <a:ext cx="3852781" cy="2608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06AF3C58-E326-42D4-919E-EF72FBD5D137}"/>
              </a:ext>
            </a:extLst>
          </p:cNvPr>
          <p:cNvSpPr>
            <a:spLocks noGrp="1"/>
          </p:cNvSpPr>
          <p:nvPr>
            <p:ph type="dt" sz="half" idx="10"/>
          </p:nvPr>
        </p:nvSpPr>
        <p:spPr/>
        <p:txBody>
          <a:bodyPr/>
          <a:lstStyle/>
          <a:p>
            <a:fld id="{99A6435B-86FB-4477-9359-4E079732371F}" type="datetime1">
              <a:rPr lang="en-IN" smtClean="0"/>
              <a:t>19-01-2023</a:t>
            </a:fld>
            <a:endParaRPr lang="en-IN"/>
          </a:p>
        </p:txBody>
      </p:sp>
      <p:sp>
        <p:nvSpPr>
          <p:cNvPr id="5" name="Footer Placeholder 4">
            <a:extLst>
              <a:ext uri="{FF2B5EF4-FFF2-40B4-BE49-F238E27FC236}">
                <a16:creationId xmlns:a16="http://schemas.microsoft.com/office/drawing/2014/main" id="{30FC01EA-0A12-4058-8A64-690329E153B6}"/>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E9E9D8E9-34BC-4BA8-9B48-41A92F1A1837}"/>
              </a:ext>
            </a:extLst>
          </p:cNvPr>
          <p:cNvSpPr>
            <a:spLocks noGrp="1"/>
          </p:cNvSpPr>
          <p:nvPr>
            <p:ph type="sldNum" sz="quarter" idx="12"/>
          </p:nvPr>
        </p:nvSpPr>
        <p:spPr/>
        <p:txBody>
          <a:bodyPr/>
          <a:lstStyle/>
          <a:p>
            <a:fld id="{ADFB7573-0EEC-4F18-B4D8-B9624EC7F9C7}" type="slidenum">
              <a:rPr lang="en-IN" smtClean="0"/>
              <a:t>5</a:t>
            </a:fld>
            <a:endParaRPr lang="en-IN"/>
          </a:p>
        </p:txBody>
      </p:sp>
      <p:pic>
        <p:nvPicPr>
          <p:cNvPr id="12" name="Picture 11">
            <a:extLst>
              <a:ext uri="{FF2B5EF4-FFF2-40B4-BE49-F238E27FC236}">
                <a16:creationId xmlns:a16="http://schemas.microsoft.com/office/drawing/2014/main" id="{B204C6A4-B8D7-A787-807B-969FAB8D3D97}"/>
              </a:ext>
            </a:extLst>
          </p:cNvPr>
          <p:cNvPicPr>
            <a:picLocks noChangeAspect="1"/>
          </p:cNvPicPr>
          <p:nvPr/>
        </p:nvPicPr>
        <p:blipFill>
          <a:blip r:embed="rId3"/>
          <a:stretch>
            <a:fillRect/>
          </a:stretch>
        </p:blipFill>
        <p:spPr>
          <a:xfrm>
            <a:off x="1249530" y="1018465"/>
            <a:ext cx="4275786" cy="2101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DA783974-8F23-7507-C4E2-8C22A1CD1937}"/>
              </a:ext>
            </a:extLst>
          </p:cNvPr>
          <p:cNvSpPr txBox="1"/>
          <p:nvPr/>
        </p:nvSpPr>
        <p:spPr>
          <a:xfrm>
            <a:off x="6151418" y="1569027"/>
            <a:ext cx="2283702" cy="369332"/>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IN" dirty="0">
                <a:solidFill>
                  <a:schemeClr val="tx1"/>
                </a:solidFill>
              </a:rPr>
              <a:t>Architecture Of Model</a:t>
            </a:r>
          </a:p>
        </p:txBody>
      </p:sp>
      <p:cxnSp>
        <p:nvCxnSpPr>
          <p:cNvPr id="15" name="Straight Arrow Connector 14">
            <a:extLst>
              <a:ext uri="{FF2B5EF4-FFF2-40B4-BE49-F238E27FC236}">
                <a16:creationId xmlns:a16="http://schemas.microsoft.com/office/drawing/2014/main" id="{67B69A7C-1F69-A7F7-7298-3A6569697B6F}"/>
              </a:ext>
            </a:extLst>
          </p:cNvPr>
          <p:cNvCxnSpPr>
            <a:cxnSpLocks/>
          </p:cNvCxnSpPr>
          <p:nvPr/>
        </p:nvCxnSpPr>
        <p:spPr>
          <a:xfrm flipH="1">
            <a:off x="5663045" y="1753693"/>
            <a:ext cx="374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4A3729-A02E-86E7-C007-5BD98A82F2DB}"/>
              </a:ext>
            </a:extLst>
          </p:cNvPr>
          <p:cNvSpPr txBox="1"/>
          <p:nvPr/>
        </p:nvSpPr>
        <p:spPr>
          <a:xfrm>
            <a:off x="1974273" y="4260273"/>
            <a:ext cx="945599"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2000" dirty="0">
                <a:solidFill>
                  <a:schemeClr val="tx1"/>
                </a:solidFill>
              </a:rPr>
              <a:t>Model</a:t>
            </a:r>
          </a:p>
        </p:txBody>
      </p:sp>
      <p:cxnSp>
        <p:nvCxnSpPr>
          <p:cNvPr id="18" name="Straight Arrow Connector 17">
            <a:extLst>
              <a:ext uri="{FF2B5EF4-FFF2-40B4-BE49-F238E27FC236}">
                <a16:creationId xmlns:a16="http://schemas.microsoft.com/office/drawing/2014/main" id="{D37286F5-DE5C-5506-FE8C-34CE10184AFD}"/>
              </a:ext>
            </a:extLst>
          </p:cNvPr>
          <p:cNvCxnSpPr/>
          <p:nvPr/>
        </p:nvCxnSpPr>
        <p:spPr>
          <a:xfrm>
            <a:off x="3002973" y="4457700"/>
            <a:ext cx="10806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508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E155-F441-4474-B05F-FF82F7279293}"/>
              </a:ext>
            </a:extLst>
          </p:cNvPr>
          <p:cNvSpPr>
            <a:spLocks noGrp="1"/>
          </p:cNvSpPr>
          <p:nvPr>
            <p:ph type="title"/>
          </p:nvPr>
        </p:nvSpPr>
        <p:spPr/>
        <p:txBody>
          <a:bodyPr>
            <a:normAutofit fontScale="90000"/>
          </a:bodyPr>
          <a:lstStyle/>
          <a:p>
            <a:r>
              <a:rPr lang="en-US" dirty="0"/>
              <a:t>Testing	</a:t>
            </a:r>
            <a:endParaRPr lang="en-IN" dirty="0"/>
          </a:p>
        </p:txBody>
      </p:sp>
      <p:sp>
        <p:nvSpPr>
          <p:cNvPr id="3" name="Content Placeholder 2">
            <a:extLst>
              <a:ext uri="{FF2B5EF4-FFF2-40B4-BE49-F238E27FC236}">
                <a16:creationId xmlns:a16="http://schemas.microsoft.com/office/drawing/2014/main" id="{D8F0F76B-003D-4533-8B5B-E7D4FBC7732D}"/>
              </a:ext>
            </a:extLst>
          </p:cNvPr>
          <p:cNvSpPr>
            <a:spLocks noGrp="1"/>
          </p:cNvSpPr>
          <p:nvPr>
            <p:ph idx="1"/>
          </p:nvPr>
        </p:nvSpPr>
        <p:spPr/>
        <p:txBody>
          <a:bodyPr>
            <a:normAutofit/>
          </a:bodyPr>
          <a:lstStyle/>
          <a:p>
            <a:pPr algn="just"/>
            <a:r>
              <a:rPr lang="en-US" dirty="0"/>
              <a:t>During tests, our proposed model worked as expected. The </a:t>
            </a:r>
            <a:r>
              <a:rPr lang="en-US" dirty="0" err="1"/>
              <a:t>equipments</a:t>
            </a:r>
            <a:r>
              <a:rPr lang="en-US" dirty="0"/>
              <a:t> are tested to the best of our ability. </a:t>
            </a:r>
          </a:p>
          <a:p>
            <a:pPr algn="just"/>
            <a:r>
              <a:rPr lang="en-US" dirty="0"/>
              <a:t>We could observe accurately what is happening, in our system. There is the App, which helps control the car to move in any direction as per the commands given. we connect our app through Bluetooth and found that we are able to change the direction movements easily through that.</a:t>
            </a:r>
          </a:p>
          <a:p>
            <a:pPr marL="0" indent="0" algn="just">
              <a:buNone/>
            </a:pPr>
            <a:endParaRPr lang="en-US" dirty="0"/>
          </a:p>
          <a:p>
            <a:pPr marL="0" indent="0" algn="just">
              <a:buNone/>
            </a:pPr>
            <a:endParaRPr lang="en-IN" dirty="0"/>
          </a:p>
        </p:txBody>
      </p:sp>
      <p:sp>
        <p:nvSpPr>
          <p:cNvPr id="4" name="Date Placeholder 3">
            <a:extLst>
              <a:ext uri="{FF2B5EF4-FFF2-40B4-BE49-F238E27FC236}">
                <a16:creationId xmlns:a16="http://schemas.microsoft.com/office/drawing/2014/main" id="{FF780A99-3F23-4C1E-98CF-16F6360CF3D3}"/>
              </a:ext>
            </a:extLst>
          </p:cNvPr>
          <p:cNvSpPr>
            <a:spLocks noGrp="1"/>
          </p:cNvSpPr>
          <p:nvPr>
            <p:ph type="dt" sz="half" idx="10"/>
          </p:nvPr>
        </p:nvSpPr>
        <p:spPr/>
        <p:txBody>
          <a:bodyPr/>
          <a:lstStyle/>
          <a:p>
            <a:fld id="{BF859030-E9C7-4BF7-BDDE-D8A9DA1DC43E}" type="datetime1">
              <a:rPr lang="en-IN" smtClean="0"/>
              <a:t>19-01-2023</a:t>
            </a:fld>
            <a:endParaRPr lang="en-IN"/>
          </a:p>
        </p:txBody>
      </p:sp>
      <p:sp>
        <p:nvSpPr>
          <p:cNvPr id="5" name="Footer Placeholder 4">
            <a:extLst>
              <a:ext uri="{FF2B5EF4-FFF2-40B4-BE49-F238E27FC236}">
                <a16:creationId xmlns:a16="http://schemas.microsoft.com/office/drawing/2014/main" id="{FB4B9871-308C-4EED-9045-38B80AE9A7AF}"/>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EEFBEBC1-730B-46C9-B7B9-A8EE8DF71ACE}"/>
              </a:ext>
            </a:extLst>
          </p:cNvPr>
          <p:cNvSpPr>
            <a:spLocks noGrp="1"/>
          </p:cNvSpPr>
          <p:nvPr>
            <p:ph type="sldNum" sz="quarter" idx="12"/>
          </p:nvPr>
        </p:nvSpPr>
        <p:spPr/>
        <p:txBody>
          <a:bodyPr/>
          <a:lstStyle/>
          <a:p>
            <a:fld id="{ADFB7573-0EEC-4F18-B4D8-B9624EC7F9C7}" type="slidenum">
              <a:rPr lang="en-IN" smtClean="0"/>
              <a:t>6</a:t>
            </a:fld>
            <a:endParaRPr lang="en-IN"/>
          </a:p>
        </p:txBody>
      </p:sp>
    </p:spTree>
    <p:extLst>
      <p:ext uri="{BB962C8B-B14F-4D97-AF65-F5344CB8AC3E}">
        <p14:creationId xmlns:p14="http://schemas.microsoft.com/office/powerpoint/2010/main" val="707763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CE4-6C58-6981-0B76-DE4BDD918814}"/>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92900046-8FB3-08A5-DCE9-86C64394CABF}"/>
              </a:ext>
            </a:extLst>
          </p:cNvPr>
          <p:cNvSpPr>
            <a:spLocks noGrp="1"/>
          </p:cNvSpPr>
          <p:nvPr>
            <p:ph type="dt" sz="half" idx="10"/>
          </p:nvPr>
        </p:nvSpPr>
        <p:spPr/>
        <p:txBody>
          <a:bodyPr/>
          <a:lstStyle/>
          <a:p>
            <a:fld id="{7EA8749E-3FF3-41B2-B4DE-BB379C572509}" type="datetime1">
              <a:rPr lang="en-IN" smtClean="0"/>
              <a:t>19-01-2023</a:t>
            </a:fld>
            <a:endParaRPr lang="en-IN"/>
          </a:p>
        </p:txBody>
      </p:sp>
      <p:sp>
        <p:nvSpPr>
          <p:cNvPr id="5" name="Footer Placeholder 4">
            <a:extLst>
              <a:ext uri="{FF2B5EF4-FFF2-40B4-BE49-F238E27FC236}">
                <a16:creationId xmlns:a16="http://schemas.microsoft.com/office/drawing/2014/main" id="{BC149707-CBBC-F97C-67B6-F3E4A8299775}"/>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CD8119AA-0CB6-26CB-9CAB-57F8EFA7549D}"/>
              </a:ext>
            </a:extLst>
          </p:cNvPr>
          <p:cNvSpPr>
            <a:spLocks noGrp="1"/>
          </p:cNvSpPr>
          <p:nvPr>
            <p:ph type="sldNum" sz="quarter" idx="12"/>
          </p:nvPr>
        </p:nvSpPr>
        <p:spPr/>
        <p:txBody>
          <a:bodyPr/>
          <a:lstStyle/>
          <a:p>
            <a:fld id="{ADFB7573-0EEC-4F18-B4D8-B9624EC7F9C7}" type="slidenum">
              <a:rPr lang="en-IN" smtClean="0"/>
              <a:t>7</a:t>
            </a:fld>
            <a:endParaRPr lang="en-IN"/>
          </a:p>
        </p:txBody>
      </p:sp>
      <p:pic>
        <p:nvPicPr>
          <p:cNvPr id="7" name="OMNI DIRECTIONAL CAR TESTING">
            <a:hlinkClick r:id="" action="ppaction://media"/>
            <a:extLst>
              <a:ext uri="{FF2B5EF4-FFF2-40B4-BE49-F238E27FC236}">
                <a16:creationId xmlns:a16="http://schemas.microsoft.com/office/drawing/2014/main" id="{3FD445AF-BCE2-58FF-6C17-C756367708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10011" y="1124612"/>
            <a:ext cx="2941068" cy="4968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78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7E52-2711-473A-AC53-236FCF425192}"/>
              </a:ext>
            </a:extLst>
          </p:cNvPr>
          <p:cNvSpPr>
            <a:spLocks noGrp="1"/>
          </p:cNvSpPr>
          <p:nvPr>
            <p:ph type="title"/>
          </p:nvPr>
        </p:nvSpPr>
        <p:spPr/>
        <p:txBody>
          <a:bodyPr>
            <a:normAutofit fontScale="90000"/>
          </a:bodyPr>
          <a:lstStyle/>
          <a:p>
            <a:r>
              <a:rPr lang="en-US" dirty="0"/>
              <a:t>Results, Analysis and Evaluation</a:t>
            </a:r>
            <a:endParaRPr lang="en-IN" dirty="0"/>
          </a:p>
        </p:txBody>
      </p:sp>
      <p:sp>
        <p:nvSpPr>
          <p:cNvPr id="3" name="Content Placeholder 2">
            <a:extLst>
              <a:ext uri="{FF2B5EF4-FFF2-40B4-BE49-F238E27FC236}">
                <a16:creationId xmlns:a16="http://schemas.microsoft.com/office/drawing/2014/main" id="{3B6E0364-D997-4774-8864-465D8286E154}"/>
              </a:ext>
            </a:extLst>
          </p:cNvPr>
          <p:cNvSpPr>
            <a:spLocks noGrp="1"/>
          </p:cNvSpPr>
          <p:nvPr>
            <p:ph idx="1"/>
          </p:nvPr>
        </p:nvSpPr>
        <p:spPr/>
        <p:txBody>
          <a:bodyPr>
            <a:normAutofit/>
          </a:bodyPr>
          <a:lstStyle/>
          <a:p>
            <a:pPr algn="just"/>
            <a:r>
              <a:rPr lang="en-US" dirty="0"/>
              <a:t>The omni-directional Bluetooth controlled car with Bluetooth Remote Control is highly efficient in its movement and control. The </a:t>
            </a:r>
            <a:r>
              <a:rPr lang="en-US" dirty="0" err="1"/>
              <a:t>mecanum</a:t>
            </a:r>
            <a:r>
              <a:rPr lang="en-US" dirty="0"/>
              <a:t> wheel provide excellent traction and stability, allowing the car to move smoothly over 8 directions. </a:t>
            </a:r>
          </a:p>
          <a:p>
            <a:pPr algn="just"/>
            <a:r>
              <a:rPr lang="en-US" dirty="0"/>
              <a:t>Bluetooth module allows for easy and convenient control, making it easy to maneuver the car in tight spaces or in any direction. </a:t>
            </a:r>
          </a:p>
          <a:p>
            <a:pPr algn="just"/>
            <a:r>
              <a:rPr lang="en-US" dirty="0"/>
              <a:t>Additionally, the car’s motor provides powerful and precise movement, making it easy to navigate through all the environments.</a:t>
            </a:r>
            <a:endParaRPr lang="en-IN" dirty="0"/>
          </a:p>
        </p:txBody>
      </p:sp>
      <p:sp>
        <p:nvSpPr>
          <p:cNvPr id="4" name="Date Placeholder 3">
            <a:extLst>
              <a:ext uri="{FF2B5EF4-FFF2-40B4-BE49-F238E27FC236}">
                <a16:creationId xmlns:a16="http://schemas.microsoft.com/office/drawing/2014/main" id="{A50D8265-FD7E-4E76-B775-AFBB4B1AA6E7}"/>
              </a:ext>
            </a:extLst>
          </p:cNvPr>
          <p:cNvSpPr>
            <a:spLocks noGrp="1"/>
          </p:cNvSpPr>
          <p:nvPr>
            <p:ph type="dt" sz="half" idx="10"/>
          </p:nvPr>
        </p:nvSpPr>
        <p:spPr/>
        <p:txBody>
          <a:bodyPr/>
          <a:lstStyle/>
          <a:p>
            <a:fld id="{7EA8749E-3FF3-41B2-B4DE-BB379C572509}" type="datetime1">
              <a:rPr lang="en-IN" smtClean="0"/>
              <a:t>19-01-2023</a:t>
            </a:fld>
            <a:endParaRPr lang="en-IN"/>
          </a:p>
        </p:txBody>
      </p:sp>
      <p:sp>
        <p:nvSpPr>
          <p:cNvPr id="5" name="Footer Placeholder 4">
            <a:extLst>
              <a:ext uri="{FF2B5EF4-FFF2-40B4-BE49-F238E27FC236}">
                <a16:creationId xmlns:a16="http://schemas.microsoft.com/office/drawing/2014/main" id="{74AD9DCC-021B-4D7E-9435-713CD5577E2B}"/>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AF45362E-35ED-487C-AD91-5EC2CA1E837A}"/>
              </a:ext>
            </a:extLst>
          </p:cNvPr>
          <p:cNvSpPr>
            <a:spLocks noGrp="1"/>
          </p:cNvSpPr>
          <p:nvPr>
            <p:ph type="sldNum" sz="quarter" idx="12"/>
          </p:nvPr>
        </p:nvSpPr>
        <p:spPr/>
        <p:txBody>
          <a:bodyPr/>
          <a:lstStyle/>
          <a:p>
            <a:fld id="{ADFB7573-0EEC-4F18-B4D8-B9624EC7F9C7}" type="slidenum">
              <a:rPr lang="en-IN" smtClean="0"/>
              <a:t>8</a:t>
            </a:fld>
            <a:endParaRPr lang="en-IN"/>
          </a:p>
        </p:txBody>
      </p:sp>
    </p:spTree>
    <p:extLst>
      <p:ext uri="{BB962C8B-B14F-4D97-AF65-F5344CB8AC3E}">
        <p14:creationId xmlns:p14="http://schemas.microsoft.com/office/powerpoint/2010/main" val="1025233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0B97-1C21-4A32-861A-6E70F0245139}"/>
              </a:ext>
            </a:extLst>
          </p:cNvPr>
          <p:cNvSpPr>
            <a:spLocks noGrp="1"/>
          </p:cNvSpPr>
          <p:nvPr>
            <p:ph type="title"/>
          </p:nvPr>
        </p:nvSpPr>
        <p:spPr/>
        <p:txBody>
          <a:bodyPr>
            <a:noAutofit/>
          </a:bodyPr>
          <a:lstStyle/>
          <a:p>
            <a:r>
              <a:rPr lang="en-US" sz="2800" dirty="0"/>
              <a:t>Socio-economic Issues Associated With The Project</a:t>
            </a:r>
            <a:endParaRPr lang="en-IN" sz="2800" dirty="0"/>
          </a:p>
        </p:txBody>
      </p:sp>
      <p:sp>
        <p:nvSpPr>
          <p:cNvPr id="3" name="Content Placeholder 2">
            <a:extLst>
              <a:ext uri="{FF2B5EF4-FFF2-40B4-BE49-F238E27FC236}">
                <a16:creationId xmlns:a16="http://schemas.microsoft.com/office/drawing/2014/main" id="{5445A598-C2E5-42E0-9AF6-4375970219F6}"/>
              </a:ext>
            </a:extLst>
          </p:cNvPr>
          <p:cNvSpPr>
            <a:spLocks noGrp="1"/>
          </p:cNvSpPr>
          <p:nvPr>
            <p:ph idx="1"/>
          </p:nvPr>
        </p:nvSpPr>
        <p:spPr/>
        <p:txBody>
          <a:bodyPr>
            <a:normAutofit lnSpcReduction="10000"/>
          </a:bodyPr>
          <a:lstStyle/>
          <a:p>
            <a:pPr algn="just">
              <a:buFont typeface="+mj-lt"/>
              <a:buAutoNum type="arabicPeriod"/>
            </a:pPr>
            <a:r>
              <a:rPr lang="en-US" b="0" i="0" dirty="0">
                <a:solidFill>
                  <a:srgbClr val="374151"/>
                </a:solidFill>
                <a:effectLst/>
              </a:rPr>
              <a:t>Privacy concerns: As the car is controlled via Bluetooth, there may be concerns about the possibility of unauthorized access and control of the device.</a:t>
            </a:r>
          </a:p>
          <a:p>
            <a:pPr algn="just">
              <a:buFont typeface="+mj-lt"/>
              <a:buAutoNum type="arabicPeriod"/>
            </a:pPr>
            <a:r>
              <a:rPr lang="en-US" b="0" i="0" dirty="0">
                <a:solidFill>
                  <a:srgbClr val="374151"/>
                </a:solidFill>
                <a:effectLst/>
              </a:rPr>
              <a:t>Cost: The cost of the technology and equipment needed to build and operate the car may be prohibitive for some individuals or organizations.</a:t>
            </a:r>
          </a:p>
          <a:p>
            <a:pPr algn="just">
              <a:buFont typeface="+mj-lt"/>
              <a:buAutoNum type="arabicPeriod"/>
            </a:pPr>
            <a:r>
              <a:rPr lang="en-US" b="0" i="0" dirty="0">
                <a:solidFill>
                  <a:srgbClr val="374151"/>
                </a:solidFill>
                <a:effectLst/>
              </a:rPr>
              <a:t>Accessibility: Not everyone may have access to the necessary technology and expertise to build and operate the car, leading to a potential digital divide.</a:t>
            </a:r>
          </a:p>
          <a:p>
            <a:pPr algn="just">
              <a:buFont typeface="+mj-lt"/>
              <a:buAutoNum type="arabicPeriod"/>
            </a:pPr>
            <a:r>
              <a:rPr lang="en-US" b="0" i="0" dirty="0">
                <a:solidFill>
                  <a:srgbClr val="374151"/>
                </a:solidFill>
                <a:effectLst/>
              </a:rPr>
              <a:t>Safety: The robot may pose a risk to people and property if it malfunctions or is operated improperly.</a:t>
            </a:r>
          </a:p>
          <a:p>
            <a:pPr algn="just"/>
            <a:endParaRPr lang="en-IN" dirty="0"/>
          </a:p>
        </p:txBody>
      </p:sp>
      <p:sp>
        <p:nvSpPr>
          <p:cNvPr id="4" name="Date Placeholder 3">
            <a:extLst>
              <a:ext uri="{FF2B5EF4-FFF2-40B4-BE49-F238E27FC236}">
                <a16:creationId xmlns:a16="http://schemas.microsoft.com/office/drawing/2014/main" id="{B13BF931-02A5-4CBE-AD81-CB78193BF162}"/>
              </a:ext>
            </a:extLst>
          </p:cNvPr>
          <p:cNvSpPr>
            <a:spLocks noGrp="1"/>
          </p:cNvSpPr>
          <p:nvPr>
            <p:ph type="dt" sz="half" idx="10"/>
          </p:nvPr>
        </p:nvSpPr>
        <p:spPr/>
        <p:txBody>
          <a:bodyPr/>
          <a:lstStyle/>
          <a:p>
            <a:fld id="{971EF6EB-ED59-4773-A66C-8FC357B65427}" type="datetime1">
              <a:rPr lang="en-IN" smtClean="0"/>
              <a:t>19-01-2023</a:t>
            </a:fld>
            <a:endParaRPr lang="en-IN"/>
          </a:p>
        </p:txBody>
      </p:sp>
      <p:sp>
        <p:nvSpPr>
          <p:cNvPr id="5" name="Footer Placeholder 4">
            <a:extLst>
              <a:ext uri="{FF2B5EF4-FFF2-40B4-BE49-F238E27FC236}">
                <a16:creationId xmlns:a16="http://schemas.microsoft.com/office/drawing/2014/main" id="{2F48734C-4869-47BA-B5BF-7D7E0EBB1489}"/>
              </a:ext>
            </a:extLst>
          </p:cNvPr>
          <p:cNvSpPr>
            <a:spLocks noGrp="1"/>
          </p:cNvSpPr>
          <p:nvPr>
            <p:ph type="ftr" sz="quarter" idx="11"/>
          </p:nvPr>
        </p:nvSpPr>
        <p:spPr/>
        <p:txBody>
          <a:bodyPr/>
          <a:lstStyle/>
          <a:p>
            <a:r>
              <a:rPr lang="en-US" dirty="0">
                <a:cs typeface="Leelawadee" panose="020B0502040204020203"/>
              </a:rPr>
              <a:t>Omni-Directional Bluetooth Controlled Car</a:t>
            </a:r>
            <a:endParaRPr lang="en-IN" dirty="0"/>
          </a:p>
        </p:txBody>
      </p:sp>
      <p:sp>
        <p:nvSpPr>
          <p:cNvPr id="6" name="Slide Number Placeholder 5">
            <a:extLst>
              <a:ext uri="{FF2B5EF4-FFF2-40B4-BE49-F238E27FC236}">
                <a16:creationId xmlns:a16="http://schemas.microsoft.com/office/drawing/2014/main" id="{A8E3F4DB-60A8-4AC8-809B-BC1EF8ADEAA3}"/>
              </a:ext>
            </a:extLst>
          </p:cNvPr>
          <p:cNvSpPr>
            <a:spLocks noGrp="1"/>
          </p:cNvSpPr>
          <p:nvPr>
            <p:ph type="sldNum" sz="quarter" idx="12"/>
          </p:nvPr>
        </p:nvSpPr>
        <p:spPr/>
        <p:txBody>
          <a:bodyPr/>
          <a:lstStyle/>
          <a:p>
            <a:fld id="{ADFB7573-0EEC-4F18-B4D8-B9624EC7F9C7}" type="slidenum">
              <a:rPr lang="en-IN" smtClean="0"/>
              <a:t>9</a:t>
            </a:fld>
            <a:endParaRPr lang="en-IN"/>
          </a:p>
        </p:txBody>
      </p:sp>
    </p:spTree>
    <p:extLst>
      <p:ext uri="{BB962C8B-B14F-4D97-AF65-F5344CB8AC3E}">
        <p14:creationId xmlns:p14="http://schemas.microsoft.com/office/powerpoint/2010/main" val="8034215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TotalTime>
  <Words>883</Words>
  <Application>Microsoft Office PowerPoint</Application>
  <PresentationFormat>On-screen Show (4:3)</PresentationFormat>
  <Paragraphs>110</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Book Antiqua</vt:lpstr>
      <vt:lpstr>Calibri</vt:lpstr>
      <vt:lpstr>Leelawadee</vt:lpstr>
      <vt:lpstr>Office Theme</vt:lpstr>
      <vt:lpstr>Internet of Things Project using Python (CSE 4110) End-Term Project Presentation on Omni-Directional Bluetooth Controlled Car</vt:lpstr>
      <vt:lpstr>Contents</vt:lpstr>
      <vt:lpstr>Introduction </vt:lpstr>
      <vt:lpstr>Literature Survey </vt:lpstr>
      <vt:lpstr>Design Scheme </vt:lpstr>
      <vt:lpstr>Testing </vt:lpstr>
      <vt:lpstr>PowerPoint Presentation</vt:lpstr>
      <vt:lpstr>Results, Analysis and Evaluation</vt:lpstr>
      <vt:lpstr>Socio-economic Issues Associated With The Project</vt:lpstr>
      <vt:lpstr>Engineering Tools And Standards </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P</dc:creator>
  <cp:lastModifiedBy>Ratikanta Sahoo</cp:lastModifiedBy>
  <cp:revision>41</cp:revision>
  <dcterms:created xsi:type="dcterms:W3CDTF">2019-03-27T16:45:00Z</dcterms:created>
  <dcterms:modified xsi:type="dcterms:W3CDTF">2023-01-19T09:16:07Z</dcterms:modified>
</cp:coreProperties>
</file>